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8"/>
  </p:notesMasterIdLst>
  <p:handoutMasterIdLst>
    <p:handoutMasterId r:id="rId19"/>
  </p:handoutMasterIdLst>
  <p:sldIdLst>
    <p:sldId id="410" r:id="rId5"/>
    <p:sldId id="425" r:id="rId6"/>
    <p:sldId id="414" r:id="rId7"/>
    <p:sldId id="422" r:id="rId8"/>
    <p:sldId id="424" r:id="rId9"/>
    <p:sldId id="415" r:id="rId10"/>
    <p:sldId id="417" r:id="rId11"/>
    <p:sldId id="398" r:id="rId12"/>
    <p:sldId id="419" r:id="rId13"/>
    <p:sldId id="418" r:id="rId14"/>
    <p:sldId id="420" r:id="rId15"/>
    <p:sldId id="412" r:id="rId16"/>
    <p:sldId id="421" r:id="rId1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049BE1-A690-4EB5-9586-B48076BB6088}" v="3" dt="2024-07-03T04:49:34.554"/>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20" autoAdjust="0"/>
  </p:normalViewPr>
  <p:slideViewPr>
    <p:cSldViewPr snapToGrid="0">
      <p:cViewPr varScale="1">
        <p:scale>
          <a:sx n="61" d="100"/>
          <a:sy n="61" d="100"/>
        </p:scale>
        <p:origin x="414" y="6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1EBEDD12-BCD5-485B-BCBC-34BB01D7923C}" type="datetimeFigureOut">
              <a:rPr lang="en-US" smtClean="0"/>
              <a:t>7/28/2024</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6EE7A52F-9D89-7442-A8E9-48D1527B5F6B}" type="datetimeFigureOut">
              <a:rPr lang="en-US" smtClean="0"/>
              <a:t>7/28/2024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1765923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401779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181789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1883775"/>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59" y="1885229"/>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6309904" y="411479"/>
            <a:ext cx="5486400" cy="3291840"/>
          </a:xfrm>
        </p:spPr>
        <p:txBody>
          <a:bodyPr/>
          <a:lstStyle/>
          <a:p>
            <a:r>
              <a:rPr lang="en-US" dirty="0"/>
              <a:t>Semiconductor Manufacturing Tutorials</a:t>
            </a:r>
          </a:p>
        </p:txBody>
      </p:sp>
      <p:pic>
        <p:nvPicPr>
          <p:cNvPr id="1026" name="Picture 2" descr="ESSCI-New Delhi - CSR Organization profile">
            <a:extLst>
              <a:ext uri="{FF2B5EF4-FFF2-40B4-BE49-F238E27FC236}">
                <a16:creationId xmlns:a16="http://schemas.microsoft.com/office/drawing/2014/main" id="{12E3AAF7-8B1E-CC01-D064-4D60B0FB89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2684" y="5463320"/>
            <a:ext cx="1636763" cy="11948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miconductor Industry Workforce ...">
            <a:extLst>
              <a:ext uri="{FF2B5EF4-FFF2-40B4-BE49-F238E27FC236}">
                <a16:creationId xmlns:a16="http://schemas.microsoft.com/office/drawing/2014/main" id="{A5E89DEF-68AD-60ED-FF8E-4F654D0351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1278" y="5749598"/>
            <a:ext cx="2140860" cy="90862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57AF995-D2A1-89E4-84F7-F5EAC6CB9E48}"/>
              </a:ext>
            </a:extLst>
          </p:cNvPr>
          <p:cNvSpPr txBox="1"/>
          <p:nvPr/>
        </p:nvSpPr>
        <p:spPr>
          <a:xfrm>
            <a:off x="6309904" y="4209348"/>
            <a:ext cx="5269543"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solidFill>
                  <a:schemeClr val="bg1"/>
                </a:solidFill>
              </a:rPr>
              <a:t>Program Brief</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15261C-46C0-48BB-4CCD-63DFBE53DF23}"/>
              </a:ext>
            </a:extLst>
          </p:cNvPr>
          <p:cNvSpPr>
            <a:spLocks noGrp="1"/>
          </p:cNvSpPr>
          <p:nvPr>
            <p:ph type="title"/>
          </p:nvPr>
        </p:nvSpPr>
        <p:spPr/>
        <p:txBody>
          <a:bodyPr/>
          <a:lstStyle/>
          <a:p>
            <a:r>
              <a:rPr lang="en-US" dirty="0"/>
              <a:t>SEMICON India’24</a:t>
            </a:r>
            <a:br>
              <a:rPr lang="en-US" dirty="0"/>
            </a:br>
            <a:r>
              <a:rPr lang="en-US" dirty="0"/>
              <a:t>Week Schedule 9-14 Sept</a:t>
            </a:r>
          </a:p>
        </p:txBody>
      </p:sp>
      <p:graphicFrame>
        <p:nvGraphicFramePr>
          <p:cNvPr id="6" name="Table 6">
            <a:extLst>
              <a:ext uri="{FF2B5EF4-FFF2-40B4-BE49-F238E27FC236}">
                <a16:creationId xmlns:a16="http://schemas.microsoft.com/office/drawing/2014/main" id="{F9118582-F399-0BCB-C4E3-26F66C003F55}"/>
              </a:ext>
            </a:extLst>
          </p:cNvPr>
          <p:cNvGraphicFramePr>
            <a:graphicFrameLocks noGrp="1"/>
          </p:cNvGraphicFramePr>
          <p:nvPr>
            <p:ph sz="quarter" idx="13"/>
            <p:extLst>
              <p:ext uri="{D42A27DB-BD31-4B8C-83A1-F6EECF244321}">
                <p14:modId xmlns:p14="http://schemas.microsoft.com/office/powerpoint/2010/main" val="883659542"/>
              </p:ext>
            </p:extLst>
          </p:nvPr>
        </p:nvGraphicFramePr>
        <p:xfrm>
          <a:off x="942975" y="2311401"/>
          <a:ext cx="11096624" cy="4389120"/>
        </p:xfrm>
        <a:graphic>
          <a:graphicData uri="http://schemas.openxmlformats.org/drawingml/2006/table">
            <a:tbl>
              <a:tblPr firstRow="1" bandRow="1">
                <a:tableStyleId>{C083E6E3-FA7D-4D7B-A595-EF9225AFEA82}</a:tableStyleId>
              </a:tblPr>
              <a:tblGrid>
                <a:gridCol w="889014">
                  <a:extLst>
                    <a:ext uri="{9D8B030D-6E8A-4147-A177-3AD203B41FA5}">
                      <a16:colId xmlns:a16="http://schemas.microsoft.com/office/drawing/2014/main" val="4078221608"/>
                    </a:ext>
                  </a:extLst>
                </a:gridCol>
                <a:gridCol w="1263901">
                  <a:extLst>
                    <a:ext uri="{9D8B030D-6E8A-4147-A177-3AD203B41FA5}">
                      <a16:colId xmlns:a16="http://schemas.microsoft.com/office/drawing/2014/main" val="1058985812"/>
                    </a:ext>
                  </a:extLst>
                </a:gridCol>
                <a:gridCol w="2021189">
                  <a:extLst>
                    <a:ext uri="{9D8B030D-6E8A-4147-A177-3AD203B41FA5}">
                      <a16:colId xmlns:a16="http://schemas.microsoft.com/office/drawing/2014/main" val="3670175624"/>
                    </a:ext>
                  </a:extLst>
                </a:gridCol>
                <a:gridCol w="3461260">
                  <a:extLst>
                    <a:ext uri="{9D8B030D-6E8A-4147-A177-3AD203B41FA5}">
                      <a16:colId xmlns:a16="http://schemas.microsoft.com/office/drawing/2014/main" val="1317052731"/>
                    </a:ext>
                  </a:extLst>
                </a:gridCol>
                <a:gridCol w="3461260">
                  <a:extLst>
                    <a:ext uri="{9D8B030D-6E8A-4147-A177-3AD203B41FA5}">
                      <a16:colId xmlns:a16="http://schemas.microsoft.com/office/drawing/2014/main" val="2518036054"/>
                    </a:ext>
                  </a:extLst>
                </a:gridCol>
              </a:tblGrid>
              <a:tr h="370840">
                <a:tc>
                  <a:txBody>
                    <a:bodyPr/>
                    <a:lstStyle/>
                    <a:p>
                      <a:r>
                        <a:rPr lang="en-US" b="1" dirty="0">
                          <a:solidFill>
                            <a:schemeClr val="bg1"/>
                          </a:solidFill>
                        </a:rPr>
                        <a:t>Mon</a:t>
                      </a:r>
                    </a:p>
                  </a:txBody>
                  <a:tcPr/>
                </a:tc>
                <a:tc>
                  <a:txBody>
                    <a:bodyPr/>
                    <a:lstStyle/>
                    <a:p>
                      <a:r>
                        <a:rPr lang="en-US" b="1" dirty="0">
                          <a:solidFill>
                            <a:schemeClr val="bg1"/>
                          </a:solidFill>
                        </a:rPr>
                        <a:t>9  Sept</a:t>
                      </a:r>
                    </a:p>
                  </a:txBody>
                  <a:tcPr/>
                </a:tc>
                <a:tc>
                  <a:txBody>
                    <a:bodyPr/>
                    <a:lstStyle/>
                    <a:p>
                      <a:r>
                        <a:rPr lang="en-US" b="0" i="0" dirty="0">
                          <a:solidFill>
                            <a:schemeClr val="bg1"/>
                          </a:solidFill>
                        </a:rPr>
                        <a:t>Semiconductor </a:t>
                      </a:r>
                      <a:r>
                        <a:rPr lang="en-US" b="0" i="0" dirty="0" err="1">
                          <a:solidFill>
                            <a:schemeClr val="bg1"/>
                          </a:solidFill>
                        </a:rPr>
                        <a:t>Mfg</a:t>
                      </a:r>
                      <a:r>
                        <a:rPr lang="en-US" b="0" i="0" dirty="0">
                          <a:solidFill>
                            <a:schemeClr val="bg1"/>
                          </a:solidFill>
                        </a:rPr>
                        <a:t> Tutorials</a:t>
                      </a:r>
                    </a:p>
                  </a:txBody>
                  <a:tcPr/>
                </a:tc>
                <a:tc>
                  <a:txBody>
                    <a:bodyPr/>
                    <a:lstStyle/>
                    <a:p>
                      <a:r>
                        <a:rPr lang="en-US" b="0" i="0" dirty="0">
                          <a:solidFill>
                            <a:schemeClr val="bg1"/>
                          </a:solidFill>
                        </a:rPr>
                        <a:t>ESSCI, SEMI University</a:t>
                      </a:r>
                    </a:p>
                  </a:txBody>
                  <a:tcPr/>
                </a:tc>
                <a:tc>
                  <a:txBody>
                    <a:bodyPr/>
                    <a:lstStyle/>
                    <a:p>
                      <a:r>
                        <a:rPr lang="en-US" b="0" i="0" dirty="0">
                          <a:solidFill>
                            <a:schemeClr val="bg1"/>
                          </a:solidFill>
                        </a:rPr>
                        <a:t>IIT Delhi, R&amp;I Park Auditorium</a:t>
                      </a:r>
                    </a:p>
                  </a:txBody>
                  <a:tcPr/>
                </a:tc>
                <a:extLst>
                  <a:ext uri="{0D108BD9-81ED-4DB2-BD59-A6C34878D82A}">
                    <a16:rowId xmlns:a16="http://schemas.microsoft.com/office/drawing/2014/main" val="1656756312"/>
                  </a:ext>
                </a:extLst>
              </a:tr>
              <a:tr h="370840">
                <a:tc>
                  <a:txBody>
                    <a:bodyPr/>
                    <a:lstStyle/>
                    <a:p>
                      <a:r>
                        <a:rPr lang="en-US" b="1" dirty="0">
                          <a:solidFill>
                            <a:schemeClr val="bg1"/>
                          </a:solidFill>
                        </a:rPr>
                        <a:t>Tue</a:t>
                      </a:r>
                    </a:p>
                  </a:txBody>
                  <a:tcPr/>
                </a:tc>
                <a:tc>
                  <a:txBody>
                    <a:bodyPr/>
                    <a:lstStyle/>
                    <a:p>
                      <a:r>
                        <a:rPr lang="en-US" b="1" dirty="0">
                          <a:solidFill>
                            <a:schemeClr val="bg1"/>
                          </a:solidFill>
                        </a:rPr>
                        <a:t>10 Sept</a:t>
                      </a:r>
                    </a:p>
                  </a:txBody>
                  <a:tcPr/>
                </a:tc>
                <a:tc>
                  <a:txBody>
                    <a:bodyPr/>
                    <a:lstStyle/>
                    <a:p>
                      <a:r>
                        <a:rPr lang="en-US" b="0" i="0" dirty="0">
                          <a:solidFill>
                            <a:schemeClr val="bg1"/>
                          </a:solidFill>
                        </a:rPr>
                        <a:t>Semiconductor Executive Summit </a:t>
                      </a:r>
                    </a:p>
                  </a:txBody>
                  <a:tcPr/>
                </a:tc>
                <a:tc>
                  <a:txBody>
                    <a:bodyPr/>
                    <a:lstStyle/>
                    <a:p>
                      <a:r>
                        <a:rPr lang="en-US" b="0" i="0" dirty="0">
                          <a:solidFill>
                            <a:schemeClr val="bg1"/>
                          </a:solidFill>
                        </a:rPr>
                        <a:t>SEMI with ICEA</a:t>
                      </a:r>
                    </a:p>
                    <a:p>
                      <a:r>
                        <a:rPr lang="en-US" b="0" i="0" dirty="0">
                          <a:solidFill>
                            <a:schemeClr val="bg1"/>
                          </a:solidFill>
                        </a:rPr>
                        <a:t>Industry Roundtable w/Minister</a:t>
                      </a:r>
                    </a:p>
                  </a:txBody>
                  <a:tcPr/>
                </a:tc>
                <a:tc>
                  <a:txBody>
                    <a:bodyPr/>
                    <a:lstStyle/>
                    <a:p>
                      <a:r>
                        <a:rPr lang="en-US" b="0" i="0" dirty="0">
                          <a:solidFill>
                            <a:schemeClr val="bg1"/>
                          </a:solidFill>
                        </a:rPr>
                        <a:t>Bharat </a:t>
                      </a:r>
                      <a:r>
                        <a:rPr lang="en-US" b="0" i="0" dirty="0" err="1">
                          <a:solidFill>
                            <a:schemeClr val="bg1"/>
                          </a:solidFill>
                        </a:rPr>
                        <a:t>Mandappam</a:t>
                      </a:r>
                      <a:endParaRPr lang="en-US" b="0" i="0" dirty="0">
                        <a:solidFill>
                          <a:schemeClr val="bg1"/>
                        </a:solidFill>
                      </a:endParaRPr>
                    </a:p>
                  </a:txBody>
                  <a:tcPr/>
                </a:tc>
                <a:extLst>
                  <a:ext uri="{0D108BD9-81ED-4DB2-BD59-A6C34878D82A}">
                    <a16:rowId xmlns:a16="http://schemas.microsoft.com/office/drawing/2014/main" val="3662412895"/>
                  </a:ext>
                </a:extLst>
              </a:tr>
              <a:tr h="370840">
                <a:tc>
                  <a:txBody>
                    <a:bodyPr/>
                    <a:lstStyle/>
                    <a:p>
                      <a:r>
                        <a:rPr lang="en-US" b="1" dirty="0">
                          <a:solidFill>
                            <a:schemeClr val="bg1"/>
                          </a:solidFill>
                        </a:rPr>
                        <a:t>Wed</a:t>
                      </a:r>
                    </a:p>
                  </a:txBody>
                  <a:tcPr/>
                </a:tc>
                <a:tc>
                  <a:txBody>
                    <a:bodyPr/>
                    <a:lstStyle/>
                    <a:p>
                      <a:r>
                        <a:rPr lang="en-US" b="1" dirty="0">
                          <a:solidFill>
                            <a:schemeClr val="bg1"/>
                          </a:solidFill>
                        </a:rPr>
                        <a:t>11 Sept</a:t>
                      </a:r>
                    </a:p>
                  </a:txBody>
                  <a:tcPr/>
                </a:tc>
                <a:tc>
                  <a:txBody>
                    <a:bodyPr/>
                    <a:lstStyle/>
                    <a:p>
                      <a:r>
                        <a:rPr lang="en-US" b="0" i="0" dirty="0">
                          <a:solidFill>
                            <a:schemeClr val="bg1"/>
                          </a:solidFill>
                        </a:rPr>
                        <a:t>SEMICON India’24</a:t>
                      </a:r>
                    </a:p>
                    <a:p>
                      <a:r>
                        <a:rPr lang="en-US" b="0" i="0" dirty="0">
                          <a:solidFill>
                            <a:schemeClr val="bg1"/>
                          </a:solidFill>
                        </a:rPr>
                        <a:t>w/Electronica </a:t>
                      </a:r>
                    </a:p>
                  </a:txBody>
                  <a:tcPr/>
                </a:tc>
                <a:tc>
                  <a:txBody>
                    <a:bodyPr/>
                    <a:lstStyle/>
                    <a:p>
                      <a:r>
                        <a:rPr lang="en-US" b="0" i="0" dirty="0">
                          <a:solidFill>
                            <a:schemeClr val="bg1"/>
                          </a:solidFill>
                        </a:rPr>
                        <a:t>SEMI </a:t>
                      </a:r>
                    </a:p>
                    <a:p>
                      <a:r>
                        <a:rPr lang="en-US" b="0" i="0" dirty="0">
                          <a:solidFill>
                            <a:schemeClr val="bg1"/>
                          </a:solidFill>
                        </a:rPr>
                        <a:t>Exhibition &amp; Conference</a:t>
                      </a:r>
                    </a:p>
                  </a:txBody>
                  <a:tcPr/>
                </a:tc>
                <a:tc>
                  <a:txBody>
                    <a:bodyPr/>
                    <a:lstStyle/>
                    <a:p>
                      <a:r>
                        <a:rPr lang="en-US" b="0" i="0" dirty="0">
                          <a:solidFill>
                            <a:schemeClr val="bg1"/>
                          </a:solidFill>
                        </a:rPr>
                        <a:t>Greater Noida India Expo Center</a:t>
                      </a:r>
                    </a:p>
                  </a:txBody>
                  <a:tcPr/>
                </a:tc>
                <a:extLst>
                  <a:ext uri="{0D108BD9-81ED-4DB2-BD59-A6C34878D82A}">
                    <a16:rowId xmlns:a16="http://schemas.microsoft.com/office/drawing/2014/main" val="1666238022"/>
                  </a:ext>
                </a:extLst>
              </a:tr>
              <a:tr h="370840">
                <a:tc>
                  <a:txBody>
                    <a:bodyPr/>
                    <a:lstStyle/>
                    <a:p>
                      <a:r>
                        <a:rPr lang="en-US" b="1" dirty="0">
                          <a:solidFill>
                            <a:schemeClr val="bg1"/>
                          </a:solidFill>
                        </a:rPr>
                        <a:t>Thu</a:t>
                      </a:r>
                    </a:p>
                  </a:txBody>
                  <a:tcPr/>
                </a:tc>
                <a:tc>
                  <a:txBody>
                    <a:bodyPr/>
                    <a:lstStyle/>
                    <a:p>
                      <a:r>
                        <a:rPr lang="en-US" b="1" dirty="0">
                          <a:solidFill>
                            <a:srgbClr val="0070C0"/>
                          </a:solidFill>
                        </a:rPr>
                        <a:t>12 Sept</a:t>
                      </a:r>
                    </a:p>
                  </a:txBody>
                  <a:tcPr/>
                </a:tc>
                <a:tc>
                  <a:txBody>
                    <a:bodyPr/>
                    <a:lstStyle/>
                    <a:p>
                      <a:r>
                        <a:rPr lang="en-US" b="0" i="0" dirty="0">
                          <a:solidFill>
                            <a:schemeClr val="bg1"/>
                          </a:solidFill>
                        </a:rPr>
                        <a:t>SEMICON India’24</a:t>
                      </a:r>
                    </a:p>
                    <a:p>
                      <a:r>
                        <a:rPr lang="en-US" b="0" i="0" dirty="0">
                          <a:solidFill>
                            <a:schemeClr val="bg1"/>
                          </a:solidFill>
                        </a:rPr>
                        <a:t>w/Electronica </a:t>
                      </a:r>
                    </a:p>
                  </a:txBody>
                  <a:tcPr/>
                </a:tc>
                <a:tc>
                  <a:txBody>
                    <a:bodyPr/>
                    <a:lstStyle/>
                    <a:p>
                      <a:r>
                        <a:rPr lang="en-US" b="0" i="0" dirty="0">
                          <a:solidFill>
                            <a:schemeClr val="bg1"/>
                          </a:solidFill>
                        </a:rPr>
                        <a:t>SEMI </a:t>
                      </a:r>
                    </a:p>
                    <a:p>
                      <a:r>
                        <a:rPr lang="en-US" b="0" i="0" dirty="0">
                          <a:solidFill>
                            <a:schemeClr val="bg1"/>
                          </a:solidFill>
                        </a:rPr>
                        <a:t>Exhibition &amp; Conference</a:t>
                      </a:r>
                    </a:p>
                    <a:p>
                      <a:r>
                        <a:rPr lang="en-US" b="0" i="0" dirty="0">
                          <a:solidFill>
                            <a:schemeClr val="bg1"/>
                          </a:solidFill>
                        </a:rPr>
                        <a:t>(Work Force Development theme session –refer annexure pack)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chemeClr val="bg1"/>
                          </a:solidFill>
                        </a:rPr>
                        <a:t>Greater Noida India Expo Center</a:t>
                      </a:r>
                    </a:p>
                    <a:p>
                      <a:endParaRPr lang="en-US" b="0" i="0" dirty="0">
                        <a:solidFill>
                          <a:schemeClr val="bg1"/>
                        </a:solidFill>
                      </a:endParaRPr>
                    </a:p>
                  </a:txBody>
                  <a:tcPr/>
                </a:tc>
                <a:extLst>
                  <a:ext uri="{0D108BD9-81ED-4DB2-BD59-A6C34878D82A}">
                    <a16:rowId xmlns:a16="http://schemas.microsoft.com/office/drawing/2014/main" val="71220336"/>
                  </a:ext>
                </a:extLst>
              </a:tr>
              <a:tr h="370840">
                <a:tc>
                  <a:txBody>
                    <a:bodyPr/>
                    <a:lstStyle/>
                    <a:p>
                      <a:r>
                        <a:rPr lang="en-US" b="1" dirty="0">
                          <a:solidFill>
                            <a:srgbClr val="0070C0"/>
                          </a:solidFill>
                        </a:rPr>
                        <a:t>Fri </a:t>
                      </a:r>
                    </a:p>
                  </a:txBody>
                  <a:tcPr/>
                </a:tc>
                <a:tc>
                  <a:txBody>
                    <a:bodyPr/>
                    <a:lstStyle/>
                    <a:p>
                      <a:r>
                        <a:rPr lang="en-US" b="1" dirty="0">
                          <a:solidFill>
                            <a:srgbClr val="0070C0"/>
                          </a:solidFill>
                        </a:rPr>
                        <a:t>13 Sept</a:t>
                      </a:r>
                    </a:p>
                  </a:txBody>
                  <a:tcPr/>
                </a:tc>
                <a:tc>
                  <a:txBody>
                    <a:bodyPr/>
                    <a:lstStyle/>
                    <a:p>
                      <a:r>
                        <a:rPr lang="en-US" b="0" i="0" dirty="0">
                          <a:solidFill>
                            <a:schemeClr val="bg1"/>
                          </a:solidFill>
                        </a:rPr>
                        <a:t>EDA Tutorial</a:t>
                      </a:r>
                    </a:p>
                    <a:p>
                      <a:endParaRPr lang="en-US" b="0" i="0" dirty="0">
                        <a:solidFill>
                          <a:schemeClr val="bg1"/>
                        </a:solidFill>
                      </a:endParaRPr>
                    </a:p>
                  </a:txBody>
                  <a:tcPr/>
                </a:tc>
                <a:tc>
                  <a:txBody>
                    <a:bodyPr/>
                    <a:lstStyle/>
                    <a:p>
                      <a:r>
                        <a:rPr lang="en-US" b="0" i="0" dirty="0">
                          <a:solidFill>
                            <a:schemeClr val="bg1"/>
                          </a:solidFill>
                        </a:rPr>
                        <a:t>VSD with SEMI University</a:t>
                      </a:r>
                    </a:p>
                    <a:p>
                      <a:r>
                        <a:rPr lang="en-US" b="0" i="0" dirty="0">
                          <a:solidFill>
                            <a:schemeClr val="bg1"/>
                          </a:solidFill>
                        </a:rPr>
                        <a:t>SEMICON Exhibition 3</a:t>
                      </a:r>
                      <a:r>
                        <a:rPr lang="en-US" b="0" i="0" baseline="30000" dirty="0">
                          <a:solidFill>
                            <a:schemeClr val="bg1"/>
                          </a:solidFill>
                        </a:rPr>
                        <a:t>rd</a:t>
                      </a:r>
                      <a:r>
                        <a:rPr lang="en-US" b="0" i="0" dirty="0">
                          <a:solidFill>
                            <a:schemeClr val="bg1"/>
                          </a:solidFill>
                        </a:rPr>
                        <a:t>/last day</a:t>
                      </a:r>
                    </a:p>
                  </a:txBody>
                  <a:tcPr/>
                </a:tc>
                <a:tc>
                  <a:txBody>
                    <a:bodyPr/>
                    <a:lstStyle/>
                    <a:p>
                      <a:r>
                        <a:rPr lang="en-US" b="0" i="0" dirty="0">
                          <a:solidFill>
                            <a:schemeClr val="bg1"/>
                          </a:solidFill>
                        </a:rPr>
                        <a:t>Greater Noida India Expo Center</a:t>
                      </a:r>
                    </a:p>
                  </a:txBody>
                  <a:tcPr/>
                </a:tc>
                <a:extLst>
                  <a:ext uri="{0D108BD9-81ED-4DB2-BD59-A6C34878D82A}">
                    <a16:rowId xmlns:a16="http://schemas.microsoft.com/office/drawing/2014/main" val="2915187699"/>
                  </a:ext>
                </a:extLst>
              </a:tr>
              <a:tr h="370840">
                <a:tc>
                  <a:txBody>
                    <a:bodyPr/>
                    <a:lstStyle/>
                    <a:p>
                      <a:r>
                        <a:rPr lang="en-US" b="1" dirty="0">
                          <a:solidFill>
                            <a:schemeClr val="bg1"/>
                          </a:solidFill>
                        </a:rPr>
                        <a:t>Sat </a:t>
                      </a:r>
                    </a:p>
                  </a:txBody>
                  <a:tcPr/>
                </a:tc>
                <a:tc>
                  <a:txBody>
                    <a:bodyPr/>
                    <a:lstStyle/>
                    <a:p>
                      <a:r>
                        <a:rPr lang="en-US" b="1" dirty="0">
                          <a:solidFill>
                            <a:srgbClr val="0070C0"/>
                          </a:solidFill>
                        </a:rPr>
                        <a:t>13</a:t>
                      </a:r>
                      <a:r>
                        <a:rPr lang="en-US" b="1" dirty="0">
                          <a:solidFill>
                            <a:schemeClr val="bg1"/>
                          </a:solidFill>
                        </a:rPr>
                        <a:t>/14? Sept</a:t>
                      </a:r>
                    </a:p>
                  </a:txBody>
                  <a:tcPr/>
                </a:tc>
                <a:tc>
                  <a:txBody>
                    <a:bodyPr/>
                    <a:lstStyle/>
                    <a:p>
                      <a:r>
                        <a:rPr lang="en-US" b="0" i="0" dirty="0">
                          <a:solidFill>
                            <a:schemeClr val="bg1"/>
                          </a:solidFill>
                        </a:rPr>
                        <a:t>Display Tech Tutorial</a:t>
                      </a:r>
                    </a:p>
                  </a:txBody>
                  <a:tcPr/>
                </a:tc>
                <a:tc>
                  <a:txBody>
                    <a:bodyPr/>
                    <a:lstStyle/>
                    <a:p>
                      <a:r>
                        <a:rPr lang="en-US" b="0" i="0" dirty="0">
                          <a:solidFill>
                            <a:schemeClr val="bg1"/>
                          </a:solidFill>
                        </a:rPr>
                        <a:t>SID w/? ESSCI, ICEA</a:t>
                      </a:r>
                    </a:p>
                  </a:txBody>
                  <a:tcPr/>
                </a:tc>
                <a:tc>
                  <a:txBody>
                    <a:bodyPr/>
                    <a:lstStyle/>
                    <a:p>
                      <a:r>
                        <a:rPr lang="en-US" b="0" i="0" dirty="0">
                          <a:solidFill>
                            <a:srgbClr val="0070C0"/>
                          </a:solidFill>
                        </a:rPr>
                        <a:t>Noida/</a:t>
                      </a:r>
                      <a:r>
                        <a:rPr lang="en-US" b="0" i="0" dirty="0">
                          <a:solidFill>
                            <a:schemeClr val="bg1"/>
                          </a:solidFill>
                        </a:rPr>
                        <a:t>?IIT Delhi, R&amp;I Park Auditorium</a:t>
                      </a:r>
                    </a:p>
                  </a:txBody>
                  <a:tcPr/>
                </a:tc>
                <a:extLst>
                  <a:ext uri="{0D108BD9-81ED-4DB2-BD59-A6C34878D82A}">
                    <a16:rowId xmlns:a16="http://schemas.microsoft.com/office/drawing/2014/main" val="2841323421"/>
                  </a:ext>
                </a:extLst>
              </a:tr>
            </a:tbl>
          </a:graphicData>
        </a:graphic>
      </p:graphicFrame>
    </p:spTree>
    <p:extLst>
      <p:ext uri="{BB962C8B-B14F-4D97-AF65-F5344CB8AC3E}">
        <p14:creationId xmlns:p14="http://schemas.microsoft.com/office/powerpoint/2010/main" val="2561543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AB9C34-2B13-E66F-1053-2BA156F89425}"/>
              </a:ext>
            </a:extLst>
          </p:cNvPr>
          <p:cNvSpPr>
            <a:spLocks noGrp="1"/>
          </p:cNvSpPr>
          <p:nvPr>
            <p:ph type="title"/>
          </p:nvPr>
        </p:nvSpPr>
        <p:spPr>
          <a:xfrm>
            <a:off x="594360" y="584005"/>
            <a:ext cx="10972800" cy="1188720"/>
          </a:xfrm>
        </p:spPr>
        <p:txBody>
          <a:bodyPr/>
          <a:lstStyle/>
          <a:p>
            <a:r>
              <a:rPr lang="en-US" dirty="0"/>
              <a:t>11 Sept Day 1. </a:t>
            </a:r>
            <a:r>
              <a:rPr lang="en-US" dirty="0" err="1"/>
              <a:t>Semicon</a:t>
            </a:r>
            <a:r>
              <a:rPr lang="en-US" dirty="0"/>
              <a:t> Job fair</a:t>
            </a:r>
            <a:br>
              <a:rPr lang="en-US" dirty="0"/>
            </a:br>
            <a:r>
              <a:rPr lang="en-US" sz="3200" dirty="0"/>
              <a:t>Tentative/ indicative program</a:t>
            </a:r>
            <a:endParaRPr lang="en-US" dirty="0"/>
          </a:p>
        </p:txBody>
      </p:sp>
      <p:graphicFrame>
        <p:nvGraphicFramePr>
          <p:cNvPr id="2" name="Table 3">
            <a:extLst>
              <a:ext uri="{FF2B5EF4-FFF2-40B4-BE49-F238E27FC236}">
                <a16:creationId xmlns:a16="http://schemas.microsoft.com/office/drawing/2014/main" id="{8470C846-429C-38D0-71CC-F1B4316E6575}"/>
              </a:ext>
            </a:extLst>
          </p:cNvPr>
          <p:cNvGraphicFramePr>
            <a:graphicFrameLocks noGrp="1"/>
          </p:cNvGraphicFramePr>
          <p:nvPr>
            <p:ph type="tbl" sz="quarter" idx="10"/>
            <p:extLst>
              <p:ext uri="{D42A27DB-BD31-4B8C-83A1-F6EECF244321}">
                <p14:modId xmlns:p14="http://schemas.microsoft.com/office/powerpoint/2010/main" val="3696169251"/>
              </p:ext>
            </p:extLst>
          </p:nvPr>
        </p:nvGraphicFramePr>
        <p:xfrm>
          <a:off x="593725" y="2628900"/>
          <a:ext cx="10972800" cy="1112520"/>
        </p:xfrm>
        <a:graphic>
          <a:graphicData uri="http://schemas.openxmlformats.org/drawingml/2006/table">
            <a:tbl>
              <a:tblPr firstRow="1" bandRow="1">
                <a:tableStyleId>{C083E6E3-FA7D-4D7B-A595-EF9225AFEA82}</a:tableStyleId>
              </a:tblPr>
              <a:tblGrid>
                <a:gridCol w="10972800">
                  <a:extLst>
                    <a:ext uri="{9D8B030D-6E8A-4147-A177-3AD203B41FA5}">
                      <a16:colId xmlns:a16="http://schemas.microsoft.com/office/drawing/2014/main" val="89867591"/>
                    </a:ext>
                  </a:extLst>
                </a:gridCol>
              </a:tblGrid>
              <a:tr h="370840">
                <a:tc>
                  <a:txBody>
                    <a:bodyPr/>
                    <a:lstStyle/>
                    <a:p>
                      <a:r>
                        <a:rPr lang="en-US" b="1" dirty="0">
                          <a:solidFill>
                            <a:schemeClr val="bg1"/>
                          </a:solidFill>
                        </a:rPr>
                        <a:t>Driven by Govt of Gujarat. Will kickstart post CM industry roundtable post lunch</a:t>
                      </a:r>
                    </a:p>
                  </a:txBody>
                  <a:tcPr/>
                </a:tc>
                <a:extLst>
                  <a:ext uri="{0D108BD9-81ED-4DB2-BD59-A6C34878D82A}">
                    <a16:rowId xmlns:a16="http://schemas.microsoft.com/office/drawing/2014/main" val="1776929161"/>
                  </a:ext>
                </a:extLst>
              </a:tr>
              <a:tr h="370840">
                <a:tc>
                  <a:txBody>
                    <a:bodyPr/>
                    <a:lstStyle/>
                    <a:p>
                      <a:r>
                        <a:rPr lang="en-US" b="1" dirty="0">
                          <a:solidFill>
                            <a:schemeClr val="bg1"/>
                          </a:solidFill>
                        </a:rPr>
                        <a:t>Participating companies will be Micron, Tata, CG Power</a:t>
                      </a:r>
                    </a:p>
                  </a:txBody>
                  <a:tcPr/>
                </a:tc>
                <a:extLst>
                  <a:ext uri="{0D108BD9-81ED-4DB2-BD59-A6C34878D82A}">
                    <a16:rowId xmlns:a16="http://schemas.microsoft.com/office/drawing/2014/main" val="1888551843"/>
                  </a:ext>
                </a:extLst>
              </a:tr>
              <a:tr h="370840">
                <a:tc>
                  <a:txBody>
                    <a:bodyPr/>
                    <a:lstStyle/>
                    <a:p>
                      <a:r>
                        <a:rPr lang="en-US" b="1">
                          <a:solidFill>
                            <a:schemeClr val="bg1"/>
                          </a:solidFill>
                        </a:rPr>
                        <a:t>Program tentative-under </a:t>
                      </a:r>
                      <a:r>
                        <a:rPr lang="en-US" b="1" dirty="0">
                          <a:solidFill>
                            <a:schemeClr val="bg1"/>
                          </a:solidFill>
                        </a:rPr>
                        <a:t>development</a:t>
                      </a:r>
                    </a:p>
                  </a:txBody>
                  <a:tcPr/>
                </a:tc>
                <a:extLst>
                  <a:ext uri="{0D108BD9-81ED-4DB2-BD59-A6C34878D82A}">
                    <a16:rowId xmlns:a16="http://schemas.microsoft.com/office/drawing/2014/main" val="4278111394"/>
                  </a:ext>
                </a:extLst>
              </a:tr>
            </a:tbl>
          </a:graphicData>
        </a:graphic>
      </p:graphicFrame>
    </p:spTree>
    <p:extLst>
      <p:ext uri="{BB962C8B-B14F-4D97-AF65-F5344CB8AC3E}">
        <p14:creationId xmlns:p14="http://schemas.microsoft.com/office/powerpoint/2010/main" val="2138191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AB9C34-2B13-E66F-1053-2BA156F89425}"/>
              </a:ext>
            </a:extLst>
          </p:cNvPr>
          <p:cNvSpPr>
            <a:spLocks noGrp="1"/>
          </p:cNvSpPr>
          <p:nvPr>
            <p:ph type="title"/>
          </p:nvPr>
        </p:nvSpPr>
        <p:spPr>
          <a:xfrm>
            <a:off x="594360" y="584005"/>
            <a:ext cx="10972800" cy="1188720"/>
          </a:xfrm>
        </p:spPr>
        <p:txBody>
          <a:bodyPr/>
          <a:lstStyle/>
          <a:p>
            <a:r>
              <a:rPr lang="en-US" dirty="0"/>
              <a:t>12 Sept Day 2. Conference (Smart WFD) </a:t>
            </a:r>
            <a:br>
              <a:rPr lang="en-US" dirty="0"/>
            </a:br>
            <a:r>
              <a:rPr lang="en-US" sz="3200" dirty="0"/>
              <a:t>10-1130am </a:t>
            </a:r>
            <a:br>
              <a:rPr lang="en-US" sz="3200" dirty="0"/>
            </a:br>
            <a:r>
              <a:rPr lang="en-US" sz="3200" dirty="0"/>
              <a:t>WFD-&gt; Work Force Development for Semiconductor  </a:t>
            </a:r>
            <a:endParaRPr lang="en-US" dirty="0"/>
          </a:p>
        </p:txBody>
      </p:sp>
      <p:graphicFrame>
        <p:nvGraphicFramePr>
          <p:cNvPr id="6" name="Table 6">
            <a:extLst>
              <a:ext uri="{FF2B5EF4-FFF2-40B4-BE49-F238E27FC236}">
                <a16:creationId xmlns:a16="http://schemas.microsoft.com/office/drawing/2014/main" id="{A024C22F-2548-3CD3-6965-33E76ECDF093}"/>
              </a:ext>
            </a:extLst>
          </p:cNvPr>
          <p:cNvGraphicFramePr>
            <a:graphicFrameLocks noGrp="1"/>
          </p:cNvGraphicFramePr>
          <p:nvPr>
            <p:ph type="tbl" sz="quarter" idx="10"/>
            <p:extLst>
              <p:ext uri="{D42A27DB-BD31-4B8C-83A1-F6EECF244321}">
                <p14:modId xmlns:p14="http://schemas.microsoft.com/office/powerpoint/2010/main" val="2398410953"/>
              </p:ext>
            </p:extLst>
          </p:nvPr>
        </p:nvGraphicFramePr>
        <p:xfrm>
          <a:off x="593725" y="2628900"/>
          <a:ext cx="10972800" cy="2865120"/>
        </p:xfrm>
        <a:graphic>
          <a:graphicData uri="http://schemas.openxmlformats.org/drawingml/2006/table">
            <a:tbl>
              <a:tblPr firstRow="1" bandRow="1">
                <a:tableStyleId>{C083E6E3-FA7D-4D7B-A595-EF9225AFEA82}</a:tableStyleId>
              </a:tblPr>
              <a:tblGrid>
                <a:gridCol w="10972800">
                  <a:extLst>
                    <a:ext uri="{9D8B030D-6E8A-4147-A177-3AD203B41FA5}">
                      <a16:colId xmlns:a16="http://schemas.microsoft.com/office/drawing/2014/main" val="2283362371"/>
                    </a:ext>
                  </a:extLst>
                </a:gridCol>
              </a:tblGrid>
              <a:tr h="370840">
                <a:tc>
                  <a:txBody>
                    <a:bodyPr/>
                    <a:lstStyle/>
                    <a:p>
                      <a:r>
                        <a:rPr lang="en-US" dirty="0">
                          <a:solidFill>
                            <a:schemeClr val="bg1"/>
                          </a:solidFill>
                        </a:rPr>
                        <a:t>Theme Session Introduction by SEMI – Shari Liss</a:t>
                      </a:r>
                    </a:p>
                  </a:txBody>
                  <a:tcPr/>
                </a:tc>
                <a:extLst>
                  <a:ext uri="{0D108BD9-81ED-4DB2-BD59-A6C34878D82A}">
                    <a16:rowId xmlns:a16="http://schemas.microsoft.com/office/drawing/2014/main" val="1514379698"/>
                  </a:ext>
                </a:extLst>
              </a:tr>
              <a:tr h="370840">
                <a:tc>
                  <a:txBody>
                    <a:bodyPr/>
                    <a:lstStyle/>
                    <a:p>
                      <a:r>
                        <a:rPr lang="en-US" dirty="0">
                          <a:solidFill>
                            <a:schemeClr val="bg1"/>
                          </a:solidFill>
                        </a:rPr>
                        <a:t>Semiconductor Manufacturing Workforce – Global need/India Seeds … Dr Suraj Rengarajan, MD Semiconductor Product Group, Applied Materials India</a:t>
                      </a:r>
                    </a:p>
                  </a:txBody>
                  <a:tcPr/>
                </a:tc>
                <a:extLst>
                  <a:ext uri="{0D108BD9-81ED-4DB2-BD59-A6C34878D82A}">
                    <a16:rowId xmlns:a16="http://schemas.microsoft.com/office/drawing/2014/main" val="133303368"/>
                  </a:ext>
                </a:extLst>
              </a:tr>
              <a:tr h="370840">
                <a:tc>
                  <a:txBody>
                    <a:bodyPr/>
                    <a:lstStyle/>
                    <a:p>
                      <a:r>
                        <a:rPr lang="en-US" dirty="0">
                          <a:solidFill>
                            <a:schemeClr val="bg1"/>
                          </a:solidFill>
                        </a:rPr>
                        <a:t>Invited Speaker – Synopsis</a:t>
                      </a:r>
                    </a:p>
                  </a:txBody>
                  <a:tcPr/>
                </a:tc>
                <a:extLst>
                  <a:ext uri="{0D108BD9-81ED-4DB2-BD59-A6C34878D82A}">
                    <a16:rowId xmlns:a16="http://schemas.microsoft.com/office/drawing/2014/main" val="1404626581"/>
                  </a:ext>
                </a:extLst>
              </a:tr>
              <a:tr h="370840">
                <a:tc>
                  <a:txBody>
                    <a:bodyPr/>
                    <a:lstStyle/>
                    <a:p>
                      <a:r>
                        <a:rPr lang="en-US" dirty="0">
                          <a:solidFill>
                            <a:schemeClr val="bg1"/>
                          </a:solidFill>
                        </a:rPr>
                        <a:t>Invited Speaker – Academia/Industry (TBA)</a:t>
                      </a:r>
                    </a:p>
                  </a:txBody>
                  <a:tcPr/>
                </a:tc>
                <a:extLst>
                  <a:ext uri="{0D108BD9-81ED-4DB2-BD59-A6C34878D82A}">
                    <a16:rowId xmlns:a16="http://schemas.microsoft.com/office/drawing/2014/main" val="3406925841"/>
                  </a:ext>
                </a:extLst>
              </a:tr>
              <a:tr h="370840">
                <a:tc>
                  <a:txBody>
                    <a:bodyPr/>
                    <a:lstStyle/>
                    <a:p>
                      <a:r>
                        <a:rPr lang="en-US" dirty="0">
                          <a:solidFill>
                            <a:schemeClr val="bg1"/>
                          </a:solidFill>
                        </a:rPr>
                        <a:t>Invited Speaker – TEPL</a:t>
                      </a:r>
                    </a:p>
                  </a:txBody>
                  <a:tcPr/>
                </a:tc>
                <a:extLst>
                  <a:ext uri="{0D108BD9-81ED-4DB2-BD59-A6C34878D82A}">
                    <a16:rowId xmlns:a16="http://schemas.microsoft.com/office/drawing/2014/main" val="1624537740"/>
                  </a:ext>
                </a:extLst>
              </a:tr>
              <a:tr h="370840">
                <a:tc>
                  <a:txBody>
                    <a:bodyPr/>
                    <a:lstStyle/>
                    <a:p>
                      <a:r>
                        <a:rPr lang="en-US" dirty="0">
                          <a:solidFill>
                            <a:schemeClr val="bg1"/>
                          </a:solidFill>
                        </a:rPr>
                        <a:t>Government Speaker – Prof TG Sitharam, Chairperson, All India  Council for Technical Education</a:t>
                      </a:r>
                    </a:p>
                  </a:txBody>
                  <a:tcPr/>
                </a:tc>
                <a:extLst>
                  <a:ext uri="{0D108BD9-81ED-4DB2-BD59-A6C34878D82A}">
                    <a16:rowId xmlns:a16="http://schemas.microsoft.com/office/drawing/2014/main" val="430560176"/>
                  </a:ext>
                </a:extLst>
              </a:tr>
              <a:tr h="370840">
                <a:tc>
                  <a:txBody>
                    <a:bodyPr/>
                    <a:lstStyle/>
                    <a:p>
                      <a:r>
                        <a:rPr lang="en-US" dirty="0">
                          <a:solidFill>
                            <a:schemeClr val="bg1"/>
                          </a:solidFill>
                        </a:rPr>
                        <a:t>Invited Speaker/ </a:t>
                      </a:r>
                      <a:r>
                        <a:rPr lang="en-US" dirty="0" err="1">
                          <a:solidFill>
                            <a:schemeClr val="bg1"/>
                          </a:solidFill>
                        </a:rPr>
                        <a:t>Wrapup</a:t>
                      </a:r>
                      <a:r>
                        <a:rPr lang="en-US" dirty="0">
                          <a:solidFill>
                            <a:schemeClr val="bg1"/>
                          </a:solidFill>
                        </a:rPr>
                        <a:t> – Dr Abhilasha Gaur, Electronics Sector Skill Council of India</a:t>
                      </a:r>
                    </a:p>
                  </a:txBody>
                  <a:tcPr/>
                </a:tc>
                <a:extLst>
                  <a:ext uri="{0D108BD9-81ED-4DB2-BD59-A6C34878D82A}">
                    <a16:rowId xmlns:a16="http://schemas.microsoft.com/office/drawing/2014/main" val="3786887256"/>
                  </a:ext>
                </a:extLst>
              </a:tr>
            </a:tbl>
          </a:graphicData>
        </a:graphic>
      </p:graphicFrame>
    </p:spTree>
    <p:extLst>
      <p:ext uri="{BB962C8B-B14F-4D97-AF65-F5344CB8AC3E}">
        <p14:creationId xmlns:p14="http://schemas.microsoft.com/office/powerpoint/2010/main" val="1561736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EDBD0-07B9-8156-02DC-66D7A71B526E}"/>
              </a:ext>
            </a:extLst>
          </p:cNvPr>
          <p:cNvSpPr>
            <a:spLocks noGrp="1"/>
          </p:cNvSpPr>
          <p:nvPr>
            <p:ph type="title"/>
          </p:nvPr>
        </p:nvSpPr>
        <p:spPr/>
        <p:txBody>
          <a:bodyPr/>
          <a:lstStyle/>
          <a:p>
            <a:r>
              <a:rPr lang="en-US" dirty="0"/>
              <a:t>Curriculum</a:t>
            </a:r>
          </a:p>
        </p:txBody>
      </p:sp>
      <p:sp>
        <p:nvSpPr>
          <p:cNvPr id="4" name="Content Placeholder 3">
            <a:extLst>
              <a:ext uri="{FF2B5EF4-FFF2-40B4-BE49-F238E27FC236}">
                <a16:creationId xmlns:a16="http://schemas.microsoft.com/office/drawing/2014/main" id="{51347A1C-6B47-805F-85BD-A079F18EB1FE}"/>
              </a:ext>
            </a:extLst>
          </p:cNvPr>
          <p:cNvSpPr>
            <a:spLocks noGrp="1"/>
          </p:cNvSpPr>
          <p:nvPr>
            <p:ph sz="quarter" idx="13"/>
          </p:nvPr>
        </p:nvSpPr>
        <p:spPr/>
        <p:txBody>
          <a:bodyPr/>
          <a:lstStyle/>
          <a:p>
            <a:r>
              <a:rPr lang="en-US" dirty="0"/>
              <a:t>AICTE curriculum for Semiconductor Manufacturing</a:t>
            </a:r>
          </a:p>
          <a:p>
            <a:pPr lvl="1"/>
            <a:r>
              <a:rPr lang="en-US" dirty="0"/>
              <a:t>Ref pages 224+ for semiconductor </a:t>
            </a:r>
            <a:r>
              <a:rPr lang="en-US" dirty="0" err="1"/>
              <a:t>mfg</a:t>
            </a:r>
            <a:r>
              <a:rPr lang="en-US" dirty="0"/>
              <a:t> courses</a:t>
            </a:r>
          </a:p>
          <a:p>
            <a:pPr lvl="1"/>
            <a:r>
              <a:rPr lang="en-US" dirty="0"/>
              <a:t>Ref pages for display </a:t>
            </a:r>
            <a:r>
              <a:rPr lang="en-US" dirty="0" err="1"/>
              <a:t>mfg</a:t>
            </a:r>
            <a:endParaRPr lang="en-US" dirty="0"/>
          </a:p>
          <a:p>
            <a:pPr lvl="1"/>
            <a:endParaRPr lang="en-US" dirty="0"/>
          </a:p>
          <a:p>
            <a:r>
              <a:rPr lang="en-US" dirty="0"/>
              <a:t>ESSCI </a:t>
            </a:r>
            <a:r>
              <a:rPr lang="en-US" dirty="0" err="1"/>
              <a:t>NoS</a:t>
            </a:r>
            <a:r>
              <a:rPr lang="en-US" dirty="0"/>
              <a:t> for Semiconductor Manufacturing</a:t>
            </a:r>
          </a:p>
        </p:txBody>
      </p:sp>
    </p:spTree>
    <p:extLst>
      <p:ext uri="{BB962C8B-B14F-4D97-AF65-F5344CB8AC3E}">
        <p14:creationId xmlns:p14="http://schemas.microsoft.com/office/powerpoint/2010/main" val="381024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15261C-46C0-48BB-4CCD-63DFBE53DF23}"/>
              </a:ext>
            </a:extLst>
          </p:cNvPr>
          <p:cNvSpPr>
            <a:spLocks noGrp="1"/>
          </p:cNvSpPr>
          <p:nvPr>
            <p:ph type="title"/>
          </p:nvPr>
        </p:nvSpPr>
        <p:spPr/>
        <p:txBody>
          <a:bodyPr/>
          <a:lstStyle/>
          <a:p>
            <a:r>
              <a:rPr lang="en-US" dirty="0"/>
              <a:t>SEMICON India’24</a:t>
            </a:r>
            <a:br>
              <a:rPr lang="en-US" dirty="0"/>
            </a:br>
            <a:r>
              <a:rPr lang="en-US" dirty="0"/>
              <a:t>Week Schedule 9-14 Sept</a:t>
            </a:r>
          </a:p>
        </p:txBody>
      </p:sp>
      <p:graphicFrame>
        <p:nvGraphicFramePr>
          <p:cNvPr id="6" name="Table 6">
            <a:extLst>
              <a:ext uri="{FF2B5EF4-FFF2-40B4-BE49-F238E27FC236}">
                <a16:creationId xmlns:a16="http://schemas.microsoft.com/office/drawing/2014/main" id="{F9118582-F399-0BCB-C4E3-26F66C003F55}"/>
              </a:ext>
            </a:extLst>
          </p:cNvPr>
          <p:cNvGraphicFramePr>
            <a:graphicFrameLocks noGrp="1"/>
          </p:cNvGraphicFramePr>
          <p:nvPr>
            <p:ph sz="quarter" idx="13"/>
            <p:extLst>
              <p:ext uri="{D42A27DB-BD31-4B8C-83A1-F6EECF244321}">
                <p14:modId xmlns:p14="http://schemas.microsoft.com/office/powerpoint/2010/main" val="510086905"/>
              </p:ext>
            </p:extLst>
          </p:nvPr>
        </p:nvGraphicFramePr>
        <p:xfrm>
          <a:off x="942975" y="2311401"/>
          <a:ext cx="11096624" cy="4389120"/>
        </p:xfrm>
        <a:graphic>
          <a:graphicData uri="http://schemas.openxmlformats.org/drawingml/2006/table">
            <a:tbl>
              <a:tblPr firstRow="1" bandRow="1">
                <a:tableStyleId>{C083E6E3-FA7D-4D7B-A595-EF9225AFEA82}</a:tableStyleId>
              </a:tblPr>
              <a:tblGrid>
                <a:gridCol w="889014">
                  <a:extLst>
                    <a:ext uri="{9D8B030D-6E8A-4147-A177-3AD203B41FA5}">
                      <a16:colId xmlns:a16="http://schemas.microsoft.com/office/drawing/2014/main" val="4078221608"/>
                    </a:ext>
                  </a:extLst>
                </a:gridCol>
                <a:gridCol w="1263901">
                  <a:extLst>
                    <a:ext uri="{9D8B030D-6E8A-4147-A177-3AD203B41FA5}">
                      <a16:colId xmlns:a16="http://schemas.microsoft.com/office/drawing/2014/main" val="1058985812"/>
                    </a:ext>
                  </a:extLst>
                </a:gridCol>
                <a:gridCol w="2021189">
                  <a:extLst>
                    <a:ext uri="{9D8B030D-6E8A-4147-A177-3AD203B41FA5}">
                      <a16:colId xmlns:a16="http://schemas.microsoft.com/office/drawing/2014/main" val="3670175624"/>
                    </a:ext>
                  </a:extLst>
                </a:gridCol>
                <a:gridCol w="3461260">
                  <a:extLst>
                    <a:ext uri="{9D8B030D-6E8A-4147-A177-3AD203B41FA5}">
                      <a16:colId xmlns:a16="http://schemas.microsoft.com/office/drawing/2014/main" val="1317052731"/>
                    </a:ext>
                  </a:extLst>
                </a:gridCol>
                <a:gridCol w="3461260">
                  <a:extLst>
                    <a:ext uri="{9D8B030D-6E8A-4147-A177-3AD203B41FA5}">
                      <a16:colId xmlns:a16="http://schemas.microsoft.com/office/drawing/2014/main" val="2518036054"/>
                    </a:ext>
                  </a:extLst>
                </a:gridCol>
              </a:tblGrid>
              <a:tr h="370840">
                <a:tc>
                  <a:txBody>
                    <a:bodyPr/>
                    <a:lstStyle/>
                    <a:p>
                      <a:r>
                        <a:rPr lang="en-US" b="1" dirty="0">
                          <a:solidFill>
                            <a:schemeClr val="bg1"/>
                          </a:solidFill>
                        </a:rPr>
                        <a:t>Mon</a:t>
                      </a:r>
                    </a:p>
                  </a:txBody>
                  <a:tcPr/>
                </a:tc>
                <a:tc>
                  <a:txBody>
                    <a:bodyPr/>
                    <a:lstStyle/>
                    <a:p>
                      <a:r>
                        <a:rPr lang="en-US" b="1" dirty="0">
                          <a:solidFill>
                            <a:schemeClr val="bg1"/>
                          </a:solidFill>
                        </a:rPr>
                        <a:t>9  Sept</a:t>
                      </a:r>
                    </a:p>
                  </a:txBody>
                  <a:tcPr/>
                </a:tc>
                <a:tc>
                  <a:txBody>
                    <a:bodyPr/>
                    <a:lstStyle/>
                    <a:p>
                      <a:r>
                        <a:rPr lang="en-US" b="0" i="0" dirty="0">
                          <a:solidFill>
                            <a:schemeClr val="bg1"/>
                          </a:solidFill>
                        </a:rPr>
                        <a:t>Semiconductor </a:t>
                      </a:r>
                      <a:r>
                        <a:rPr lang="en-US" b="0" i="0" dirty="0" err="1">
                          <a:solidFill>
                            <a:schemeClr val="bg1"/>
                          </a:solidFill>
                        </a:rPr>
                        <a:t>Mfg</a:t>
                      </a:r>
                      <a:r>
                        <a:rPr lang="en-US" b="0" i="0" dirty="0">
                          <a:solidFill>
                            <a:schemeClr val="bg1"/>
                          </a:solidFill>
                        </a:rPr>
                        <a:t> Tutorials</a:t>
                      </a:r>
                    </a:p>
                  </a:txBody>
                  <a:tcPr/>
                </a:tc>
                <a:tc>
                  <a:txBody>
                    <a:bodyPr/>
                    <a:lstStyle/>
                    <a:p>
                      <a:r>
                        <a:rPr lang="en-US" b="0" i="0" dirty="0">
                          <a:solidFill>
                            <a:schemeClr val="bg1"/>
                          </a:solidFill>
                        </a:rPr>
                        <a:t>ESSCI, SEMI University</a:t>
                      </a:r>
                    </a:p>
                  </a:txBody>
                  <a:tcPr/>
                </a:tc>
                <a:tc>
                  <a:txBody>
                    <a:bodyPr/>
                    <a:lstStyle/>
                    <a:p>
                      <a:r>
                        <a:rPr lang="en-US" b="0" i="0" dirty="0">
                          <a:solidFill>
                            <a:schemeClr val="bg1"/>
                          </a:solidFill>
                        </a:rPr>
                        <a:t>IIT Delhi, R&amp;I Park Auditorium</a:t>
                      </a:r>
                    </a:p>
                  </a:txBody>
                  <a:tcPr/>
                </a:tc>
                <a:extLst>
                  <a:ext uri="{0D108BD9-81ED-4DB2-BD59-A6C34878D82A}">
                    <a16:rowId xmlns:a16="http://schemas.microsoft.com/office/drawing/2014/main" val="1656756312"/>
                  </a:ext>
                </a:extLst>
              </a:tr>
              <a:tr h="370840">
                <a:tc>
                  <a:txBody>
                    <a:bodyPr/>
                    <a:lstStyle/>
                    <a:p>
                      <a:r>
                        <a:rPr lang="en-US" b="1" dirty="0">
                          <a:solidFill>
                            <a:schemeClr val="bg1"/>
                          </a:solidFill>
                        </a:rPr>
                        <a:t>Tue</a:t>
                      </a:r>
                    </a:p>
                  </a:txBody>
                  <a:tcPr/>
                </a:tc>
                <a:tc>
                  <a:txBody>
                    <a:bodyPr/>
                    <a:lstStyle/>
                    <a:p>
                      <a:r>
                        <a:rPr lang="en-US" b="1" dirty="0">
                          <a:solidFill>
                            <a:schemeClr val="bg1"/>
                          </a:solidFill>
                        </a:rPr>
                        <a:t>10 Sept</a:t>
                      </a:r>
                    </a:p>
                  </a:txBody>
                  <a:tcPr/>
                </a:tc>
                <a:tc>
                  <a:txBody>
                    <a:bodyPr/>
                    <a:lstStyle/>
                    <a:p>
                      <a:r>
                        <a:rPr lang="en-US" b="0" i="0" dirty="0">
                          <a:solidFill>
                            <a:schemeClr val="bg1"/>
                          </a:solidFill>
                        </a:rPr>
                        <a:t>Semiconductor Executive Summit </a:t>
                      </a:r>
                    </a:p>
                  </a:txBody>
                  <a:tcPr/>
                </a:tc>
                <a:tc>
                  <a:txBody>
                    <a:bodyPr/>
                    <a:lstStyle/>
                    <a:p>
                      <a:r>
                        <a:rPr lang="en-US" b="0" i="0" dirty="0">
                          <a:solidFill>
                            <a:schemeClr val="bg1"/>
                          </a:solidFill>
                        </a:rPr>
                        <a:t>SEMI with ICEA</a:t>
                      </a:r>
                    </a:p>
                    <a:p>
                      <a:r>
                        <a:rPr lang="en-US" b="0" i="0" dirty="0">
                          <a:solidFill>
                            <a:schemeClr val="bg1"/>
                          </a:solidFill>
                        </a:rPr>
                        <a:t>Industry Roundtable w/Minister</a:t>
                      </a:r>
                    </a:p>
                  </a:txBody>
                  <a:tcPr/>
                </a:tc>
                <a:tc>
                  <a:txBody>
                    <a:bodyPr/>
                    <a:lstStyle/>
                    <a:p>
                      <a:r>
                        <a:rPr lang="en-US" b="0" i="0" dirty="0">
                          <a:solidFill>
                            <a:schemeClr val="bg1"/>
                          </a:solidFill>
                        </a:rPr>
                        <a:t>Bharat </a:t>
                      </a:r>
                      <a:r>
                        <a:rPr lang="en-US" b="0" i="0" dirty="0" err="1">
                          <a:solidFill>
                            <a:schemeClr val="bg1"/>
                          </a:solidFill>
                        </a:rPr>
                        <a:t>Mandappam</a:t>
                      </a:r>
                      <a:endParaRPr lang="en-US" b="0" i="0" dirty="0">
                        <a:solidFill>
                          <a:schemeClr val="bg1"/>
                        </a:solidFill>
                      </a:endParaRPr>
                    </a:p>
                  </a:txBody>
                  <a:tcPr/>
                </a:tc>
                <a:extLst>
                  <a:ext uri="{0D108BD9-81ED-4DB2-BD59-A6C34878D82A}">
                    <a16:rowId xmlns:a16="http://schemas.microsoft.com/office/drawing/2014/main" val="3662412895"/>
                  </a:ext>
                </a:extLst>
              </a:tr>
              <a:tr h="370840">
                <a:tc>
                  <a:txBody>
                    <a:bodyPr/>
                    <a:lstStyle/>
                    <a:p>
                      <a:r>
                        <a:rPr lang="en-US" b="1" dirty="0">
                          <a:solidFill>
                            <a:schemeClr val="bg1"/>
                          </a:solidFill>
                        </a:rPr>
                        <a:t>Wed</a:t>
                      </a:r>
                    </a:p>
                  </a:txBody>
                  <a:tcPr/>
                </a:tc>
                <a:tc>
                  <a:txBody>
                    <a:bodyPr/>
                    <a:lstStyle/>
                    <a:p>
                      <a:r>
                        <a:rPr lang="en-US" b="1" dirty="0">
                          <a:solidFill>
                            <a:schemeClr val="bg1"/>
                          </a:solidFill>
                        </a:rPr>
                        <a:t>11 Sept</a:t>
                      </a:r>
                    </a:p>
                  </a:txBody>
                  <a:tcPr/>
                </a:tc>
                <a:tc>
                  <a:txBody>
                    <a:bodyPr/>
                    <a:lstStyle/>
                    <a:p>
                      <a:r>
                        <a:rPr lang="en-US" b="0" i="0" dirty="0">
                          <a:solidFill>
                            <a:schemeClr val="bg1"/>
                          </a:solidFill>
                        </a:rPr>
                        <a:t>SEMICON India’24</a:t>
                      </a:r>
                    </a:p>
                    <a:p>
                      <a:r>
                        <a:rPr lang="en-US" b="0" i="0" dirty="0">
                          <a:solidFill>
                            <a:schemeClr val="bg1"/>
                          </a:solidFill>
                        </a:rPr>
                        <a:t>w/Electronica </a:t>
                      </a:r>
                    </a:p>
                  </a:txBody>
                  <a:tcPr/>
                </a:tc>
                <a:tc>
                  <a:txBody>
                    <a:bodyPr/>
                    <a:lstStyle/>
                    <a:p>
                      <a:r>
                        <a:rPr lang="en-US" b="0" i="0" dirty="0">
                          <a:solidFill>
                            <a:schemeClr val="bg1"/>
                          </a:solidFill>
                        </a:rPr>
                        <a:t>SEMI </a:t>
                      </a:r>
                    </a:p>
                    <a:p>
                      <a:r>
                        <a:rPr lang="en-US" b="0" i="0" dirty="0">
                          <a:solidFill>
                            <a:schemeClr val="bg1"/>
                          </a:solidFill>
                        </a:rPr>
                        <a:t>Exhibition &amp; Conference</a:t>
                      </a:r>
                    </a:p>
                  </a:txBody>
                  <a:tcPr/>
                </a:tc>
                <a:tc>
                  <a:txBody>
                    <a:bodyPr/>
                    <a:lstStyle/>
                    <a:p>
                      <a:r>
                        <a:rPr lang="en-US" b="0" i="0" dirty="0">
                          <a:solidFill>
                            <a:schemeClr val="bg1"/>
                          </a:solidFill>
                        </a:rPr>
                        <a:t>Greater Noida India Expo Center</a:t>
                      </a:r>
                    </a:p>
                  </a:txBody>
                  <a:tcPr/>
                </a:tc>
                <a:extLst>
                  <a:ext uri="{0D108BD9-81ED-4DB2-BD59-A6C34878D82A}">
                    <a16:rowId xmlns:a16="http://schemas.microsoft.com/office/drawing/2014/main" val="1666238022"/>
                  </a:ext>
                </a:extLst>
              </a:tr>
              <a:tr h="370840">
                <a:tc>
                  <a:txBody>
                    <a:bodyPr/>
                    <a:lstStyle/>
                    <a:p>
                      <a:r>
                        <a:rPr lang="en-US" b="1" dirty="0">
                          <a:solidFill>
                            <a:schemeClr val="bg1"/>
                          </a:solidFill>
                        </a:rPr>
                        <a:t>Thu</a:t>
                      </a:r>
                    </a:p>
                  </a:txBody>
                  <a:tcPr/>
                </a:tc>
                <a:tc>
                  <a:txBody>
                    <a:bodyPr/>
                    <a:lstStyle/>
                    <a:p>
                      <a:r>
                        <a:rPr lang="en-US" b="1" dirty="0">
                          <a:solidFill>
                            <a:srgbClr val="0070C0"/>
                          </a:solidFill>
                        </a:rPr>
                        <a:t>12 Sept</a:t>
                      </a:r>
                    </a:p>
                  </a:txBody>
                  <a:tcPr/>
                </a:tc>
                <a:tc>
                  <a:txBody>
                    <a:bodyPr/>
                    <a:lstStyle/>
                    <a:p>
                      <a:r>
                        <a:rPr lang="en-US" b="0" i="0" dirty="0">
                          <a:solidFill>
                            <a:schemeClr val="bg1"/>
                          </a:solidFill>
                        </a:rPr>
                        <a:t>SEMICON India’24</a:t>
                      </a:r>
                    </a:p>
                    <a:p>
                      <a:r>
                        <a:rPr lang="en-US" b="0" i="0" dirty="0">
                          <a:solidFill>
                            <a:schemeClr val="bg1"/>
                          </a:solidFill>
                        </a:rPr>
                        <a:t>w/Electronica </a:t>
                      </a:r>
                    </a:p>
                  </a:txBody>
                  <a:tcPr/>
                </a:tc>
                <a:tc>
                  <a:txBody>
                    <a:bodyPr/>
                    <a:lstStyle/>
                    <a:p>
                      <a:r>
                        <a:rPr lang="en-US" b="0" i="0" dirty="0">
                          <a:solidFill>
                            <a:schemeClr val="bg1"/>
                          </a:solidFill>
                        </a:rPr>
                        <a:t>SEMI </a:t>
                      </a:r>
                    </a:p>
                    <a:p>
                      <a:r>
                        <a:rPr lang="en-US" b="0" i="0" dirty="0">
                          <a:solidFill>
                            <a:schemeClr val="bg1"/>
                          </a:solidFill>
                        </a:rPr>
                        <a:t>Exhibition &amp; Conference</a:t>
                      </a:r>
                    </a:p>
                    <a:p>
                      <a:r>
                        <a:rPr lang="en-US" b="0" i="0" dirty="0">
                          <a:solidFill>
                            <a:schemeClr val="bg1"/>
                          </a:solidFill>
                        </a:rPr>
                        <a:t>(Work Force Development theme session –refer annexure pack)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chemeClr val="bg1"/>
                          </a:solidFill>
                        </a:rPr>
                        <a:t>Greater Noida India Expo Center</a:t>
                      </a:r>
                    </a:p>
                    <a:p>
                      <a:endParaRPr lang="en-US" b="0" i="0" dirty="0">
                        <a:solidFill>
                          <a:schemeClr val="bg1"/>
                        </a:solidFill>
                      </a:endParaRPr>
                    </a:p>
                  </a:txBody>
                  <a:tcPr/>
                </a:tc>
                <a:extLst>
                  <a:ext uri="{0D108BD9-81ED-4DB2-BD59-A6C34878D82A}">
                    <a16:rowId xmlns:a16="http://schemas.microsoft.com/office/drawing/2014/main" val="71220336"/>
                  </a:ext>
                </a:extLst>
              </a:tr>
              <a:tr h="370840">
                <a:tc>
                  <a:txBody>
                    <a:bodyPr/>
                    <a:lstStyle/>
                    <a:p>
                      <a:r>
                        <a:rPr lang="en-US" b="1" dirty="0">
                          <a:solidFill>
                            <a:srgbClr val="0070C0"/>
                          </a:solidFill>
                        </a:rPr>
                        <a:t>Fri </a:t>
                      </a:r>
                    </a:p>
                  </a:txBody>
                  <a:tcPr/>
                </a:tc>
                <a:tc>
                  <a:txBody>
                    <a:bodyPr/>
                    <a:lstStyle/>
                    <a:p>
                      <a:r>
                        <a:rPr lang="en-US" b="1" dirty="0">
                          <a:solidFill>
                            <a:srgbClr val="0070C0"/>
                          </a:solidFill>
                        </a:rPr>
                        <a:t>13 Sept</a:t>
                      </a:r>
                    </a:p>
                  </a:txBody>
                  <a:tcPr/>
                </a:tc>
                <a:tc>
                  <a:txBody>
                    <a:bodyPr/>
                    <a:lstStyle/>
                    <a:p>
                      <a:r>
                        <a:rPr lang="en-US" b="0" i="0" dirty="0">
                          <a:solidFill>
                            <a:schemeClr val="bg1"/>
                          </a:solidFill>
                        </a:rPr>
                        <a:t>EDA Tutorial</a:t>
                      </a:r>
                    </a:p>
                    <a:p>
                      <a:endParaRPr lang="en-US" b="0" i="0" dirty="0">
                        <a:solidFill>
                          <a:schemeClr val="bg1"/>
                        </a:solidFill>
                      </a:endParaRPr>
                    </a:p>
                  </a:txBody>
                  <a:tcPr/>
                </a:tc>
                <a:tc>
                  <a:txBody>
                    <a:bodyPr/>
                    <a:lstStyle/>
                    <a:p>
                      <a:r>
                        <a:rPr lang="en-US" b="0" i="0" dirty="0">
                          <a:solidFill>
                            <a:schemeClr val="bg1"/>
                          </a:solidFill>
                        </a:rPr>
                        <a:t>VSD with SEMI University</a:t>
                      </a:r>
                    </a:p>
                    <a:p>
                      <a:r>
                        <a:rPr lang="en-US" b="0" i="0" dirty="0">
                          <a:solidFill>
                            <a:schemeClr val="bg1"/>
                          </a:solidFill>
                        </a:rPr>
                        <a:t>SEMICON Exhibition 3</a:t>
                      </a:r>
                      <a:r>
                        <a:rPr lang="en-US" b="0" i="0" baseline="30000" dirty="0">
                          <a:solidFill>
                            <a:schemeClr val="bg1"/>
                          </a:solidFill>
                        </a:rPr>
                        <a:t>rd</a:t>
                      </a:r>
                      <a:r>
                        <a:rPr lang="en-US" b="0" i="0" dirty="0">
                          <a:solidFill>
                            <a:schemeClr val="bg1"/>
                          </a:solidFill>
                        </a:rPr>
                        <a:t>/last day</a:t>
                      </a:r>
                    </a:p>
                  </a:txBody>
                  <a:tcPr/>
                </a:tc>
                <a:tc>
                  <a:txBody>
                    <a:bodyPr/>
                    <a:lstStyle/>
                    <a:p>
                      <a:r>
                        <a:rPr lang="en-US" b="0" i="0" dirty="0">
                          <a:solidFill>
                            <a:schemeClr val="bg1"/>
                          </a:solidFill>
                        </a:rPr>
                        <a:t>Greater Noida India Expo Center</a:t>
                      </a:r>
                    </a:p>
                  </a:txBody>
                  <a:tcPr/>
                </a:tc>
                <a:extLst>
                  <a:ext uri="{0D108BD9-81ED-4DB2-BD59-A6C34878D82A}">
                    <a16:rowId xmlns:a16="http://schemas.microsoft.com/office/drawing/2014/main" val="2915187699"/>
                  </a:ext>
                </a:extLst>
              </a:tr>
              <a:tr h="370840">
                <a:tc>
                  <a:txBody>
                    <a:bodyPr/>
                    <a:lstStyle/>
                    <a:p>
                      <a:r>
                        <a:rPr lang="en-US" b="1" dirty="0">
                          <a:solidFill>
                            <a:schemeClr val="bg1"/>
                          </a:solidFill>
                        </a:rPr>
                        <a:t>Sat </a:t>
                      </a:r>
                    </a:p>
                  </a:txBody>
                  <a:tcPr/>
                </a:tc>
                <a:tc>
                  <a:txBody>
                    <a:bodyPr/>
                    <a:lstStyle/>
                    <a:p>
                      <a:r>
                        <a:rPr lang="en-US" b="1" dirty="0">
                          <a:solidFill>
                            <a:srgbClr val="0070C0"/>
                          </a:solidFill>
                        </a:rPr>
                        <a:t>13</a:t>
                      </a:r>
                      <a:r>
                        <a:rPr lang="en-US" b="1" dirty="0">
                          <a:solidFill>
                            <a:schemeClr val="bg1"/>
                          </a:solidFill>
                        </a:rPr>
                        <a:t> Sept</a:t>
                      </a:r>
                    </a:p>
                  </a:txBody>
                  <a:tcPr/>
                </a:tc>
                <a:tc>
                  <a:txBody>
                    <a:bodyPr/>
                    <a:lstStyle/>
                    <a:p>
                      <a:r>
                        <a:rPr lang="en-US" b="0" i="0" dirty="0">
                          <a:solidFill>
                            <a:schemeClr val="bg1"/>
                          </a:solidFill>
                        </a:rPr>
                        <a:t>Display Tech Tutorial</a:t>
                      </a:r>
                    </a:p>
                  </a:txBody>
                  <a:tcPr/>
                </a:tc>
                <a:tc>
                  <a:txBody>
                    <a:bodyPr/>
                    <a:lstStyle/>
                    <a:p>
                      <a:r>
                        <a:rPr lang="en-US" b="0" i="0" dirty="0">
                          <a:solidFill>
                            <a:schemeClr val="bg1"/>
                          </a:solidFill>
                        </a:rPr>
                        <a:t>SID w/? ESSCI, ICEA</a:t>
                      </a:r>
                    </a:p>
                  </a:txBody>
                  <a:tcPr/>
                </a:tc>
                <a:tc>
                  <a:txBody>
                    <a:bodyPr/>
                    <a:lstStyle/>
                    <a:p>
                      <a:r>
                        <a:rPr lang="en-US" b="0" i="0" dirty="0">
                          <a:solidFill>
                            <a:srgbClr val="0070C0"/>
                          </a:solidFill>
                        </a:rPr>
                        <a:t> </a:t>
                      </a:r>
                      <a:r>
                        <a:rPr lang="en-US" b="0" i="0" dirty="0">
                          <a:solidFill>
                            <a:schemeClr val="bg1"/>
                          </a:solidFill>
                        </a:rPr>
                        <a:t>IIMT Greater Noida Auditorium</a:t>
                      </a:r>
                    </a:p>
                  </a:txBody>
                  <a:tcPr/>
                </a:tc>
                <a:extLst>
                  <a:ext uri="{0D108BD9-81ED-4DB2-BD59-A6C34878D82A}">
                    <a16:rowId xmlns:a16="http://schemas.microsoft.com/office/drawing/2014/main" val="2841323421"/>
                  </a:ext>
                </a:extLst>
              </a:tr>
            </a:tbl>
          </a:graphicData>
        </a:graphic>
      </p:graphicFrame>
    </p:spTree>
    <p:extLst>
      <p:ext uri="{BB962C8B-B14F-4D97-AF65-F5344CB8AC3E}">
        <p14:creationId xmlns:p14="http://schemas.microsoft.com/office/powerpoint/2010/main" val="4198730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EA3FD-AF89-4287-1B66-6001FCBBB101}"/>
              </a:ext>
            </a:extLst>
          </p:cNvPr>
          <p:cNvSpPr>
            <a:spLocks noGrp="1"/>
          </p:cNvSpPr>
          <p:nvPr>
            <p:ph type="title"/>
          </p:nvPr>
        </p:nvSpPr>
        <p:spPr/>
        <p:txBody>
          <a:bodyPr/>
          <a:lstStyle/>
          <a:p>
            <a:r>
              <a:rPr lang="en-US" dirty="0"/>
              <a:t>Semiconductor Manufacturing Tutorials</a:t>
            </a:r>
          </a:p>
        </p:txBody>
      </p:sp>
      <p:graphicFrame>
        <p:nvGraphicFramePr>
          <p:cNvPr id="4" name="Table 4">
            <a:extLst>
              <a:ext uri="{FF2B5EF4-FFF2-40B4-BE49-F238E27FC236}">
                <a16:creationId xmlns:a16="http://schemas.microsoft.com/office/drawing/2014/main" id="{64AC5C24-D636-AB2F-5907-E334BC7816AE}"/>
              </a:ext>
            </a:extLst>
          </p:cNvPr>
          <p:cNvGraphicFramePr>
            <a:graphicFrameLocks noGrp="1"/>
          </p:cNvGraphicFramePr>
          <p:nvPr>
            <p:ph sz="quarter" idx="13"/>
            <p:extLst>
              <p:ext uri="{D42A27DB-BD31-4B8C-83A1-F6EECF244321}">
                <p14:modId xmlns:p14="http://schemas.microsoft.com/office/powerpoint/2010/main" val="3031716411"/>
              </p:ext>
            </p:extLst>
          </p:nvPr>
        </p:nvGraphicFramePr>
        <p:xfrm>
          <a:off x="344804" y="2564080"/>
          <a:ext cx="11216641" cy="3881120"/>
        </p:xfrm>
        <a:graphic>
          <a:graphicData uri="http://schemas.openxmlformats.org/drawingml/2006/table">
            <a:tbl>
              <a:tblPr firstRow="1" bandRow="1">
                <a:tableStyleId>{C083E6E3-FA7D-4D7B-A595-EF9225AFEA82}</a:tableStyleId>
              </a:tblPr>
              <a:tblGrid>
                <a:gridCol w="2021577">
                  <a:extLst>
                    <a:ext uri="{9D8B030D-6E8A-4147-A177-3AD203B41FA5}">
                      <a16:colId xmlns:a16="http://schemas.microsoft.com/office/drawing/2014/main" val="3216996673"/>
                    </a:ext>
                  </a:extLst>
                </a:gridCol>
                <a:gridCol w="9195064">
                  <a:extLst>
                    <a:ext uri="{9D8B030D-6E8A-4147-A177-3AD203B41FA5}">
                      <a16:colId xmlns:a16="http://schemas.microsoft.com/office/drawing/2014/main" val="3115276139"/>
                    </a:ext>
                  </a:extLst>
                </a:gridCol>
              </a:tblGrid>
              <a:tr h="370840">
                <a:tc>
                  <a:txBody>
                    <a:bodyPr/>
                    <a:lstStyle/>
                    <a:p>
                      <a:r>
                        <a:rPr lang="en-US" sz="1400" b="1" dirty="0">
                          <a:solidFill>
                            <a:srgbClr val="002060"/>
                          </a:solidFill>
                        </a:rPr>
                        <a:t>Brief</a:t>
                      </a:r>
                    </a:p>
                  </a:txBody>
                  <a:tcPr/>
                </a:tc>
                <a:tc>
                  <a:txBody>
                    <a:bodyPr/>
                    <a:lstStyle/>
                    <a:p>
                      <a:r>
                        <a:rPr lang="en-US" sz="1400" dirty="0">
                          <a:solidFill>
                            <a:schemeClr val="bg1"/>
                          </a:solidFill>
                        </a:rPr>
                        <a:t>Executes a pan-India Primer for Semiconductor Manufacturing Curriculum Compliant with AICTE Undergraduate Program for Semiconductors and ESSCI National Occupation Standards (link to documents attached)</a:t>
                      </a:r>
                    </a:p>
                  </a:txBody>
                  <a:tcPr/>
                </a:tc>
                <a:extLst>
                  <a:ext uri="{0D108BD9-81ED-4DB2-BD59-A6C34878D82A}">
                    <a16:rowId xmlns:a16="http://schemas.microsoft.com/office/drawing/2014/main" val="3620747211"/>
                  </a:ext>
                </a:extLst>
              </a:tr>
              <a:tr h="370840">
                <a:tc>
                  <a:txBody>
                    <a:bodyPr/>
                    <a:lstStyle/>
                    <a:p>
                      <a:r>
                        <a:rPr lang="en-US" sz="1400" b="1" dirty="0">
                          <a:solidFill>
                            <a:srgbClr val="002060"/>
                          </a:solidFill>
                        </a:rPr>
                        <a:t>Target Audience</a:t>
                      </a:r>
                    </a:p>
                  </a:txBody>
                  <a:tcPr/>
                </a:tc>
                <a:tc>
                  <a:txBody>
                    <a:bodyPr/>
                    <a:lstStyle/>
                    <a:p>
                      <a:r>
                        <a:rPr lang="en-US" sz="1400" dirty="0">
                          <a:solidFill>
                            <a:schemeClr val="bg1"/>
                          </a:solidFill>
                        </a:rPr>
                        <a:t>Semiconductor/ Display process industry; Faculty of AICTE colleges delivering Semiconductor Program/ Training Providers for ESSCI Semiconductor Skills as per NOS standards; INUP participants</a:t>
                      </a:r>
                    </a:p>
                  </a:txBody>
                  <a:tcPr/>
                </a:tc>
                <a:extLst>
                  <a:ext uri="{0D108BD9-81ED-4DB2-BD59-A6C34878D82A}">
                    <a16:rowId xmlns:a16="http://schemas.microsoft.com/office/drawing/2014/main" val="3316615318"/>
                  </a:ext>
                </a:extLst>
              </a:tr>
              <a:tr h="370840">
                <a:tc>
                  <a:txBody>
                    <a:bodyPr/>
                    <a:lstStyle/>
                    <a:p>
                      <a:r>
                        <a:rPr lang="en-US" sz="1400" b="1" dirty="0">
                          <a:solidFill>
                            <a:srgbClr val="002060"/>
                          </a:solidFill>
                        </a:rPr>
                        <a:t>Kickstart Event Date</a:t>
                      </a:r>
                    </a:p>
                  </a:txBody>
                  <a:tcPr/>
                </a:tc>
                <a:tc>
                  <a:txBody>
                    <a:bodyPr/>
                    <a:lstStyle/>
                    <a:p>
                      <a:r>
                        <a:rPr lang="en-US" sz="1400" dirty="0">
                          <a:solidFill>
                            <a:schemeClr val="bg1"/>
                          </a:solidFill>
                        </a:rPr>
                        <a:t>9</a:t>
                      </a:r>
                      <a:r>
                        <a:rPr lang="en-US" sz="1400" baseline="30000" dirty="0">
                          <a:solidFill>
                            <a:schemeClr val="bg1"/>
                          </a:solidFill>
                        </a:rPr>
                        <a:t>th</a:t>
                      </a:r>
                      <a:r>
                        <a:rPr lang="en-US" sz="1400" dirty="0">
                          <a:solidFill>
                            <a:schemeClr val="bg1"/>
                          </a:solidFill>
                        </a:rPr>
                        <a:t> September @ IIT Delhi</a:t>
                      </a:r>
                    </a:p>
                    <a:p>
                      <a:r>
                        <a:rPr lang="en-US" sz="1400" dirty="0">
                          <a:solidFill>
                            <a:schemeClr val="bg1"/>
                          </a:solidFill>
                        </a:rPr>
                        <a:t>Links to SEMICON India’24 Week ( Week Plan shared in Annexure – enables attendees to take tutorials in allied fields of Display Technologies / EDA Design in the SEMICON week – and participate in Job Fair (tentative proposal at SEMICON by Gujarat Govt)</a:t>
                      </a:r>
                    </a:p>
                  </a:txBody>
                  <a:tcPr/>
                </a:tc>
                <a:extLst>
                  <a:ext uri="{0D108BD9-81ED-4DB2-BD59-A6C34878D82A}">
                    <a16:rowId xmlns:a16="http://schemas.microsoft.com/office/drawing/2014/main" val="1632185983"/>
                  </a:ext>
                </a:extLst>
              </a:tr>
              <a:tr h="370840">
                <a:tc>
                  <a:txBody>
                    <a:bodyPr/>
                    <a:lstStyle/>
                    <a:p>
                      <a:r>
                        <a:rPr lang="en-US" sz="1400" b="1" dirty="0">
                          <a:solidFill>
                            <a:srgbClr val="002060"/>
                          </a:solidFill>
                        </a:rPr>
                        <a:t>Venue</a:t>
                      </a:r>
                    </a:p>
                  </a:txBody>
                  <a:tcPr/>
                </a:tc>
                <a:tc>
                  <a:txBody>
                    <a:bodyPr/>
                    <a:lstStyle/>
                    <a:p>
                      <a:r>
                        <a:rPr lang="en-US" sz="1400" dirty="0">
                          <a:solidFill>
                            <a:schemeClr val="bg1"/>
                          </a:solidFill>
                        </a:rPr>
                        <a:t>Semiconductor Manufacturing Tutorials will be conducted @ </a:t>
                      </a:r>
                      <a:r>
                        <a:rPr lang="en-US" sz="1400" u="sng" dirty="0">
                          <a:solidFill>
                            <a:schemeClr val="bg1"/>
                          </a:solidFill>
                        </a:rPr>
                        <a:t>IIT Delhi, Research &amp; Innovation Park, Main Auditorium  </a:t>
                      </a:r>
                    </a:p>
                  </a:txBody>
                  <a:tcPr/>
                </a:tc>
                <a:extLst>
                  <a:ext uri="{0D108BD9-81ED-4DB2-BD59-A6C34878D82A}">
                    <a16:rowId xmlns:a16="http://schemas.microsoft.com/office/drawing/2014/main" val="3628317615"/>
                  </a:ext>
                </a:extLst>
              </a:tr>
              <a:tr h="370840">
                <a:tc>
                  <a:txBody>
                    <a:bodyPr/>
                    <a:lstStyle/>
                    <a:p>
                      <a:r>
                        <a:rPr lang="en-US" sz="1400" b="1" dirty="0">
                          <a:solidFill>
                            <a:srgbClr val="002060"/>
                          </a:solidFill>
                        </a:rPr>
                        <a:t>Program Delivery</a:t>
                      </a:r>
                    </a:p>
                  </a:txBody>
                  <a:tcPr/>
                </a:tc>
                <a:tc>
                  <a:txBody>
                    <a:bodyPr/>
                    <a:lstStyle/>
                    <a:p>
                      <a:r>
                        <a:rPr lang="en-US" sz="1400" dirty="0">
                          <a:solidFill>
                            <a:schemeClr val="bg1"/>
                          </a:solidFill>
                        </a:rPr>
                        <a:t>Will be done by Subject Matter Experts drawn from Industry, Academia</a:t>
                      </a:r>
                    </a:p>
                  </a:txBody>
                  <a:tcPr/>
                </a:tc>
                <a:extLst>
                  <a:ext uri="{0D108BD9-81ED-4DB2-BD59-A6C34878D82A}">
                    <a16:rowId xmlns:a16="http://schemas.microsoft.com/office/drawing/2014/main" val="1230242475"/>
                  </a:ext>
                </a:extLst>
              </a:tr>
              <a:tr h="370840">
                <a:tc>
                  <a:txBody>
                    <a:bodyPr/>
                    <a:lstStyle/>
                    <a:p>
                      <a:r>
                        <a:rPr lang="en-US" sz="1400" b="1" dirty="0">
                          <a:solidFill>
                            <a:srgbClr val="002060"/>
                          </a:solidFill>
                        </a:rPr>
                        <a:t>Teaching Pedagogy</a:t>
                      </a:r>
                    </a:p>
                  </a:txBody>
                  <a:tcPr/>
                </a:tc>
                <a:tc>
                  <a:txBody>
                    <a:bodyPr/>
                    <a:lstStyle/>
                    <a:p>
                      <a:r>
                        <a:rPr lang="en-US" sz="1400" dirty="0">
                          <a:solidFill>
                            <a:schemeClr val="bg1"/>
                          </a:solidFill>
                        </a:rPr>
                        <a:t>Classroom / Theatre seating style with structured presentations, videos, demonstrations</a:t>
                      </a:r>
                    </a:p>
                    <a:p>
                      <a:r>
                        <a:rPr lang="en-US" sz="1400" dirty="0">
                          <a:solidFill>
                            <a:schemeClr val="bg1"/>
                          </a:solidFill>
                        </a:rPr>
                        <a:t>Online links for remote participants – remote participants can use this as a prep session/ refresher as the program rolls into East/ West/ South (dates tba)</a:t>
                      </a:r>
                    </a:p>
                    <a:p>
                      <a:r>
                        <a:rPr lang="en-US" sz="1400" dirty="0">
                          <a:solidFill>
                            <a:schemeClr val="bg1"/>
                          </a:solidFill>
                        </a:rPr>
                        <a:t>These sessions are 3.5 </a:t>
                      </a:r>
                      <a:r>
                        <a:rPr lang="en-US" sz="1400" dirty="0" err="1">
                          <a:solidFill>
                            <a:schemeClr val="bg1"/>
                          </a:solidFill>
                        </a:rPr>
                        <a:t>hr</a:t>
                      </a:r>
                      <a:r>
                        <a:rPr lang="en-US" sz="1400" dirty="0">
                          <a:solidFill>
                            <a:schemeClr val="bg1"/>
                          </a:solidFill>
                        </a:rPr>
                        <a:t> primers with certificate of attendance/ participants can undergo further hands-on skill certification trainings at announced Training Providers ( IIT Jodhpur/ IIT Tirupati)</a:t>
                      </a:r>
                    </a:p>
                  </a:txBody>
                  <a:tcPr/>
                </a:tc>
                <a:extLst>
                  <a:ext uri="{0D108BD9-81ED-4DB2-BD59-A6C34878D82A}">
                    <a16:rowId xmlns:a16="http://schemas.microsoft.com/office/drawing/2014/main" val="3195262395"/>
                  </a:ext>
                </a:extLst>
              </a:tr>
            </a:tbl>
          </a:graphicData>
        </a:graphic>
      </p:graphicFrame>
    </p:spTree>
    <p:extLst>
      <p:ext uri="{BB962C8B-B14F-4D97-AF65-F5344CB8AC3E}">
        <p14:creationId xmlns:p14="http://schemas.microsoft.com/office/powerpoint/2010/main" val="262528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1CBDC-E036-3580-7854-799FAAC21F7C}"/>
              </a:ext>
            </a:extLst>
          </p:cNvPr>
          <p:cNvSpPr>
            <a:spLocks noGrp="1"/>
          </p:cNvSpPr>
          <p:nvPr>
            <p:ph type="title"/>
          </p:nvPr>
        </p:nvSpPr>
        <p:spPr>
          <a:xfrm>
            <a:off x="594360" y="198408"/>
            <a:ext cx="10972800" cy="1574317"/>
          </a:xfrm>
        </p:spPr>
        <p:txBody>
          <a:bodyPr anchor="b">
            <a:normAutofit/>
          </a:bodyPr>
          <a:lstStyle/>
          <a:p>
            <a:r>
              <a:rPr lang="en-US" dirty="0"/>
              <a:t>Industrial Safety for </a:t>
            </a:r>
            <a:r>
              <a:rPr lang="en-US" dirty="0" err="1"/>
              <a:t>Semiconductors&amp;Display</a:t>
            </a:r>
            <a:endParaRPr lang="en-US" dirty="0"/>
          </a:p>
        </p:txBody>
      </p:sp>
      <p:sp>
        <p:nvSpPr>
          <p:cNvPr id="3" name="Content Placeholder 2">
            <a:extLst>
              <a:ext uri="{FF2B5EF4-FFF2-40B4-BE49-F238E27FC236}">
                <a16:creationId xmlns:a16="http://schemas.microsoft.com/office/drawing/2014/main" id="{D9E7DA05-A6F0-7E26-F5C7-06A14D2DBEBC}"/>
              </a:ext>
            </a:extLst>
          </p:cNvPr>
          <p:cNvSpPr>
            <a:spLocks noGrp="1"/>
          </p:cNvSpPr>
          <p:nvPr>
            <p:ph sz="quarter" idx="13"/>
          </p:nvPr>
        </p:nvSpPr>
        <p:spPr>
          <a:xfrm>
            <a:off x="594360" y="2390775"/>
            <a:ext cx="5746750" cy="3597470"/>
          </a:xfrm>
        </p:spPr>
        <p:txBody>
          <a:bodyPr>
            <a:normAutofit fontScale="92500" lnSpcReduction="10000"/>
          </a:bodyPr>
          <a:lstStyle/>
          <a:p>
            <a:r>
              <a:rPr lang="en-US" dirty="0"/>
              <a:t>Aligned with ESSCI NOS and AICTE Semiconductor Manufacturing Curriculum</a:t>
            </a:r>
          </a:p>
          <a:p>
            <a:pPr marL="0" indent="0">
              <a:buNone/>
            </a:pPr>
            <a:r>
              <a:rPr lang="en-US" dirty="0"/>
              <a:t>Will cover the types of hazards in semiconductor fabs; Hazchem Safety in Semiconductor industry; Electric Safety in Semiconductor industry; Safety in Factory operations; Hazardous Energy Control &amp; Latent energy risks</a:t>
            </a:r>
          </a:p>
          <a:p>
            <a:pPr marL="0" indent="0">
              <a:buNone/>
            </a:pPr>
            <a:r>
              <a:rPr lang="en-US" dirty="0"/>
              <a:t>Will cover case studies, PPE, BKMs and engineering/admin control processes &amp; emergency guidelines &amp; response procedures</a:t>
            </a:r>
          </a:p>
          <a:p>
            <a:pPr marL="0" indent="0">
              <a:buNone/>
            </a:pPr>
            <a:r>
              <a:rPr lang="en-US" dirty="0"/>
              <a:t>3.5 </a:t>
            </a:r>
            <a:r>
              <a:rPr lang="en-US" dirty="0" err="1"/>
              <a:t>hr</a:t>
            </a:r>
            <a:r>
              <a:rPr lang="en-US" dirty="0"/>
              <a:t> primer/ Train-the-trainer in class room setting with videos and PPE. </a:t>
            </a:r>
          </a:p>
          <a:p>
            <a:pPr marL="0" indent="0">
              <a:buNone/>
            </a:pPr>
            <a:endParaRPr lang="en-US" dirty="0"/>
          </a:p>
          <a:p>
            <a:endParaRPr lang="en-US" dirty="0"/>
          </a:p>
        </p:txBody>
      </p:sp>
      <p:pic>
        <p:nvPicPr>
          <p:cNvPr id="1026" name="Picture 2">
            <a:extLst>
              <a:ext uri="{FF2B5EF4-FFF2-40B4-BE49-F238E27FC236}">
                <a16:creationId xmlns:a16="http://schemas.microsoft.com/office/drawing/2014/main" id="{68F11F77-4D04-217C-F9AE-C33C4CEEF0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00" r="10617" b="2"/>
          <a:stretch/>
        </p:blipFill>
        <p:spPr bwMode="auto">
          <a:xfrm>
            <a:off x="7620000" y="2676525"/>
            <a:ext cx="3947160" cy="3597470"/>
          </a:xfrm>
          <a:prstGeom prst="rect">
            <a:avLst/>
          </a:prstGeom>
          <a:solidFill>
            <a:srgbClr val="FFFFFF"/>
          </a:solidFill>
        </p:spPr>
      </p:pic>
    </p:spTree>
    <p:extLst>
      <p:ext uri="{BB962C8B-B14F-4D97-AF65-F5344CB8AC3E}">
        <p14:creationId xmlns:p14="http://schemas.microsoft.com/office/powerpoint/2010/main" val="150035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1CBDC-E036-3580-7854-799FAAC21F7C}"/>
              </a:ext>
            </a:extLst>
          </p:cNvPr>
          <p:cNvSpPr>
            <a:spLocks noGrp="1"/>
          </p:cNvSpPr>
          <p:nvPr>
            <p:ph type="title"/>
          </p:nvPr>
        </p:nvSpPr>
        <p:spPr>
          <a:xfrm>
            <a:off x="594360" y="198408"/>
            <a:ext cx="10972800" cy="1574317"/>
          </a:xfrm>
        </p:spPr>
        <p:txBody>
          <a:bodyPr anchor="b">
            <a:normAutofit/>
          </a:bodyPr>
          <a:lstStyle/>
          <a:p>
            <a:r>
              <a:rPr lang="en-US" dirty="0"/>
              <a:t>Vacuum Technology for </a:t>
            </a:r>
            <a:r>
              <a:rPr lang="en-US" dirty="0" err="1"/>
              <a:t>Semiconductors&amp;Display</a:t>
            </a:r>
            <a:endParaRPr lang="en-US" dirty="0"/>
          </a:p>
        </p:txBody>
      </p:sp>
      <p:sp>
        <p:nvSpPr>
          <p:cNvPr id="3" name="Content Placeholder 2">
            <a:extLst>
              <a:ext uri="{FF2B5EF4-FFF2-40B4-BE49-F238E27FC236}">
                <a16:creationId xmlns:a16="http://schemas.microsoft.com/office/drawing/2014/main" id="{D9E7DA05-A6F0-7E26-F5C7-06A14D2DBEBC}"/>
              </a:ext>
            </a:extLst>
          </p:cNvPr>
          <p:cNvSpPr>
            <a:spLocks noGrp="1"/>
          </p:cNvSpPr>
          <p:nvPr>
            <p:ph sz="quarter" idx="13"/>
          </p:nvPr>
        </p:nvSpPr>
        <p:spPr>
          <a:xfrm>
            <a:off x="595523" y="2676525"/>
            <a:ext cx="5746750" cy="3597470"/>
          </a:xfrm>
        </p:spPr>
        <p:txBody>
          <a:bodyPr>
            <a:normAutofit lnSpcReduction="10000"/>
          </a:bodyPr>
          <a:lstStyle/>
          <a:p>
            <a:pPr>
              <a:lnSpc>
                <a:spcPct val="80000"/>
              </a:lnSpc>
            </a:pPr>
            <a:r>
              <a:rPr lang="en-US" sz="1900" dirty="0"/>
              <a:t>Aligned with ESSCI NOS and AICTE </a:t>
            </a:r>
            <a:r>
              <a:rPr lang="en-US" sz="1900" dirty="0" err="1"/>
              <a:t>Vacuuum</a:t>
            </a:r>
            <a:r>
              <a:rPr lang="en-US" sz="1900" dirty="0"/>
              <a:t> technology for semiconductor manufacturing Curriculum</a:t>
            </a:r>
          </a:p>
          <a:p>
            <a:pPr>
              <a:lnSpc>
                <a:spcPct val="80000"/>
              </a:lnSpc>
            </a:pPr>
            <a:r>
              <a:rPr lang="en-US" sz="1900" dirty="0"/>
              <a:t>Introduction to Vacuum technology; types of pumps/principles; Selection and use of materials and hardware in vacuum systems ( covering MD Vacuum pump oil; Silicone Vacuum Grease vs Hydro-carbon grease; graphite foils; evaporation boats);How to extend life of diffusion pump oil; Fabrication techniques, cleaning processes, and surface treatment (including how to reduce vacuum time); pressure measurement techniques/ types of gauges; vacuum system design; leakage detection, trouble shooting and precautions; ultra-high vacuum systems</a:t>
            </a:r>
          </a:p>
          <a:p>
            <a:pPr>
              <a:lnSpc>
                <a:spcPct val="80000"/>
              </a:lnSpc>
            </a:pPr>
            <a:r>
              <a:rPr lang="en-US" sz="1800" dirty="0"/>
              <a:t>3.5 </a:t>
            </a:r>
            <a:r>
              <a:rPr lang="en-US" sz="1800" dirty="0" err="1"/>
              <a:t>hr</a:t>
            </a:r>
            <a:r>
              <a:rPr lang="en-US" sz="1800" dirty="0"/>
              <a:t> primer/ Train-the-trainer in class room setting with videos and equipment</a:t>
            </a:r>
          </a:p>
          <a:p>
            <a:pPr>
              <a:lnSpc>
                <a:spcPct val="80000"/>
              </a:lnSpc>
            </a:pPr>
            <a:endParaRPr lang="en-US" sz="1900" dirty="0"/>
          </a:p>
          <a:p>
            <a:pPr marL="0" indent="0">
              <a:buNone/>
            </a:pPr>
            <a:endParaRPr lang="en-US" dirty="0"/>
          </a:p>
          <a:p>
            <a:endParaRPr lang="en-US" dirty="0"/>
          </a:p>
        </p:txBody>
      </p:sp>
      <p:pic>
        <p:nvPicPr>
          <p:cNvPr id="1026" name="Picture 2">
            <a:extLst>
              <a:ext uri="{FF2B5EF4-FFF2-40B4-BE49-F238E27FC236}">
                <a16:creationId xmlns:a16="http://schemas.microsoft.com/office/drawing/2014/main" id="{68F11F77-4D04-217C-F9AE-C33C4CEEF0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278" r="19278"/>
          <a:stretch/>
        </p:blipFill>
        <p:spPr bwMode="auto">
          <a:xfrm>
            <a:off x="7620000" y="2676525"/>
            <a:ext cx="3947160" cy="3597470"/>
          </a:xfrm>
          <a:prstGeom prst="rect">
            <a:avLst/>
          </a:prstGeom>
          <a:solidFill>
            <a:srgbClr val="FFFFFF"/>
          </a:solidFill>
        </p:spPr>
      </p:pic>
    </p:spTree>
    <p:extLst>
      <p:ext uri="{BB962C8B-B14F-4D97-AF65-F5344CB8AC3E}">
        <p14:creationId xmlns:p14="http://schemas.microsoft.com/office/powerpoint/2010/main" val="3141871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A5AB8-1185-AA23-5289-46551E713270}"/>
              </a:ext>
            </a:extLst>
          </p:cNvPr>
          <p:cNvSpPr>
            <a:spLocks noGrp="1"/>
          </p:cNvSpPr>
          <p:nvPr>
            <p:ph type="title"/>
          </p:nvPr>
        </p:nvSpPr>
        <p:spPr/>
        <p:txBody>
          <a:bodyPr/>
          <a:lstStyle/>
          <a:p>
            <a:r>
              <a:rPr lang="en-US" dirty="0"/>
              <a:t>Semiconductor Manufacturing Tutorials</a:t>
            </a:r>
            <a:br>
              <a:rPr lang="en-US" dirty="0"/>
            </a:br>
            <a:r>
              <a:rPr lang="en-US" dirty="0"/>
              <a:t>Value-Proposition</a:t>
            </a:r>
          </a:p>
        </p:txBody>
      </p:sp>
      <p:graphicFrame>
        <p:nvGraphicFramePr>
          <p:cNvPr id="4" name="Table 4">
            <a:extLst>
              <a:ext uri="{FF2B5EF4-FFF2-40B4-BE49-F238E27FC236}">
                <a16:creationId xmlns:a16="http://schemas.microsoft.com/office/drawing/2014/main" id="{5366F7ED-DCAB-78EB-3307-6D2448A598F7}"/>
              </a:ext>
            </a:extLst>
          </p:cNvPr>
          <p:cNvGraphicFramePr>
            <a:graphicFrameLocks noGrp="1"/>
          </p:cNvGraphicFramePr>
          <p:nvPr>
            <p:ph sz="quarter" idx="13"/>
            <p:extLst>
              <p:ext uri="{D42A27DB-BD31-4B8C-83A1-F6EECF244321}">
                <p14:modId xmlns:p14="http://schemas.microsoft.com/office/powerpoint/2010/main" val="308328781"/>
              </p:ext>
            </p:extLst>
          </p:nvPr>
        </p:nvGraphicFramePr>
        <p:xfrm>
          <a:off x="2533650" y="2255520"/>
          <a:ext cx="9363075" cy="4602480"/>
        </p:xfrm>
        <a:graphic>
          <a:graphicData uri="http://schemas.openxmlformats.org/drawingml/2006/table">
            <a:tbl>
              <a:tblPr firstRow="1" bandRow="1">
                <a:tableStyleId>{C083E6E3-FA7D-4D7B-A595-EF9225AFEA82}</a:tableStyleId>
              </a:tblPr>
              <a:tblGrid>
                <a:gridCol w="483153">
                  <a:extLst>
                    <a:ext uri="{9D8B030D-6E8A-4147-A177-3AD203B41FA5}">
                      <a16:colId xmlns:a16="http://schemas.microsoft.com/office/drawing/2014/main" val="3935593322"/>
                    </a:ext>
                  </a:extLst>
                </a:gridCol>
                <a:gridCol w="8879922">
                  <a:extLst>
                    <a:ext uri="{9D8B030D-6E8A-4147-A177-3AD203B41FA5}">
                      <a16:colId xmlns:a16="http://schemas.microsoft.com/office/drawing/2014/main" val="3700219922"/>
                    </a:ext>
                  </a:extLst>
                </a:gridCol>
              </a:tblGrid>
              <a:tr h="370840">
                <a:tc>
                  <a:txBody>
                    <a:bodyPr/>
                    <a:lstStyle/>
                    <a:p>
                      <a:r>
                        <a:rPr lang="en-US" sz="1600" b="1" dirty="0">
                          <a:solidFill>
                            <a:srgbClr val="002060"/>
                          </a:solidFill>
                        </a:rPr>
                        <a:t>1</a:t>
                      </a:r>
                    </a:p>
                  </a:txBody>
                  <a:tcPr/>
                </a:tc>
                <a:tc>
                  <a:txBody>
                    <a:bodyPr/>
                    <a:lstStyle/>
                    <a:p>
                      <a:r>
                        <a:rPr lang="en-US" sz="1600" dirty="0">
                          <a:solidFill>
                            <a:schemeClr val="bg1"/>
                          </a:solidFill>
                        </a:rPr>
                        <a:t>Semiconductor Manufacturing Skills are significantly different from Semiconductor Design. This program selects two courses as per AICTE/ ESSCI NOS guidelines developed with industry inputs</a:t>
                      </a:r>
                    </a:p>
                  </a:txBody>
                  <a:tcPr/>
                </a:tc>
                <a:extLst>
                  <a:ext uri="{0D108BD9-81ED-4DB2-BD59-A6C34878D82A}">
                    <a16:rowId xmlns:a16="http://schemas.microsoft.com/office/drawing/2014/main" val="1621283678"/>
                  </a:ext>
                </a:extLst>
              </a:tr>
              <a:tr h="370840">
                <a:tc>
                  <a:txBody>
                    <a:bodyPr/>
                    <a:lstStyle/>
                    <a:p>
                      <a:r>
                        <a:rPr lang="en-US" sz="1600" b="1" dirty="0">
                          <a:solidFill>
                            <a:srgbClr val="002060"/>
                          </a:solidFill>
                        </a:rPr>
                        <a:t>2</a:t>
                      </a:r>
                    </a:p>
                  </a:txBody>
                  <a:tcPr/>
                </a:tc>
                <a:tc>
                  <a:txBody>
                    <a:bodyPr/>
                    <a:lstStyle/>
                    <a:p>
                      <a:r>
                        <a:rPr lang="en-US" sz="1600" dirty="0">
                          <a:solidFill>
                            <a:schemeClr val="bg1"/>
                          </a:solidFill>
                        </a:rPr>
                        <a:t>The delivery will cover the basics as well as a strong appreciation of the tips, tricks and traps in the domain covered. For example, </a:t>
                      </a:r>
                    </a:p>
                    <a:p>
                      <a:r>
                        <a:rPr lang="en-US" sz="1600" dirty="0">
                          <a:solidFill>
                            <a:schemeClr val="bg1"/>
                          </a:solidFill>
                        </a:rPr>
                        <a:t>Vacuum Technology session will also cover several SME tips on leakage detection processes, the right seal grease to be used &amp; consequences, the techniques for extending life of evaporation boats, design of vacuum systems…and more.</a:t>
                      </a:r>
                    </a:p>
                    <a:p>
                      <a:r>
                        <a:rPr lang="en-US" sz="1600" dirty="0">
                          <a:solidFill>
                            <a:schemeClr val="bg1"/>
                          </a:solidFill>
                        </a:rPr>
                        <a:t>Industrial Safety session will cover not just the administrative but also the engineering linked mitigation of risks, the best practices and the emergency procedures in case of a safety issue/disaster.</a:t>
                      </a:r>
                    </a:p>
                  </a:txBody>
                  <a:tcPr/>
                </a:tc>
                <a:extLst>
                  <a:ext uri="{0D108BD9-81ED-4DB2-BD59-A6C34878D82A}">
                    <a16:rowId xmlns:a16="http://schemas.microsoft.com/office/drawing/2014/main" val="2457710567"/>
                  </a:ext>
                </a:extLst>
              </a:tr>
              <a:tr h="370840">
                <a:tc>
                  <a:txBody>
                    <a:bodyPr/>
                    <a:lstStyle/>
                    <a:p>
                      <a:r>
                        <a:rPr lang="en-US" sz="1600" b="1" dirty="0">
                          <a:solidFill>
                            <a:srgbClr val="002060"/>
                          </a:solidFill>
                        </a:rPr>
                        <a:t>3</a:t>
                      </a:r>
                    </a:p>
                  </a:txBody>
                  <a:tcPr/>
                </a:tc>
                <a:tc>
                  <a:txBody>
                    <a:bodyPr/>
                    <a:lstStyle/>
                    <a:p>
                      <a:r>
                        <a:rPr lang="en-US" sz="1600" dirty="0">
                          <a:solidFill>
                            <a:schemeClr val="bg1"/>
                          </a:solidFill>
                        </a:rPr>
                        <a:t>The program will be the primer to build the candidate towards a certification in the respective domain. The skill is portable across semiconductor, display and several other process industries.  Credit will be given in the next stage of trainings at the authorized training providers. </a:t>
                      </a:r>
                    </a:p>
                  </a:txBody>
                  <a:tcPr/>
                </a:tc>
                <a:extLst>
                  <a:ext uri="{0D108BD9-81ED-4DB2-BD59-A6C34878D82A}">
                    <a16:rowId xmlns:a16="http://schemas.microsoft.com/office/drawing/2014/main" val="1284901557"/>
                  </a:ext>
                </a:extLst>
              </a:tr>
              <a:tr h="370840">
                <a:tc>
                  <a:txBody>
                    <a:bodyPr/>
                    <a:lstStyle/>
                    <a:p>
                      <a:r>
                        <a:rPr lang="en-US" sz="1600" b="1" dirty="0">
                          <a:solidFill>
                            <a:srgbClr val="002060"/>
                          </a:solidFill>
                        </a:rPr>
                        <a:t>4</a:t>
                      </a:r>
                    </a:p>
                  </a:txBody>
                  <a:tcPr/>
                </a:tc>
                <a:tc>
                  <a:txBody>
                    <a:bodyPr/>
                    <a:lstStyle/>
                    <a:p>
                      <a:r>
                        <a:rPr lang="en-US" sz="1600" dirty="0">
                          <a:solidFill>
                            <a:schemeClr val="bg1"/>
                          </a:solidFill>
                        </a:rPr>
                        <a:t>Ideally positioned for train-the-trainer for the Faculty engaged in AICTE Semiconductor program; Training Providers for ESSCI NOS in Semiconductor Manufacturing; INUP – MEITY community</a:t>
                      </a:r>
                    </a:p>
                  </a:txBody>
                  <a:tcPr/>
                </a:tc>
                <a:extLst>
                  <a:ext uri="{0D108BD9-81ED-4DB2-BD59-A6C34878D82A}">
                    <a16:rowId xmlns:a16="http://schemas.microsoft.com/office/drawing/2014/main" val="1017414137"/>
                  </a:ext>
                </a:extLst>
              </a:tr>
              <a:tr h="370840">
                <a:tc>
                  <a:txBody>
                    <a:bodyPr/>
                    <a:lstStyle/>
                    <a:p>
                      <a:r>
                        <a:rPr lang="en-US" sz="1600" b="1" dirty="0">
                          <a:solidFill>
                            <a:srgbClr val="002060"/>
                          </a:solidFill>
                        </a:rPr>
                        <a:t>5.</a:t>
                      </a:r>
                    </a:p>
                  </a:txBody>
                  <a:tcPr/>
                </a:tc>
                <a:tc>
                  <a:txBody>
                    <a:bodyPr/>
                    <a:lstStyle/>
                    <a:p>
                      <a:r>
                        <a:rPr lang="en-US" sz="1600" dirty="0">
                          <a:solidFill>
                            <a:schemeClr val="bg1"/>
                          </a:solidFill>
                        </a:rPr>
                        <a:t>Leverage in Job Fair at SEMICON ( Tentative Proposal by Gujarat Government at SEMICON India’24 on 11-13 Sept)</a:t>
                      </a:r>
                    </a:p>
                  </a:txBody>
                  <a:tcPr/>
                </a:tc>
                <a:extLst>
                  <a:ext uri="{0D108BD9-81ED-4DB2-BD59-A6C34878D82A}">
                    <a16:rowId xmlns:a16="http://schemas.microsoft.com/office/drawing/2014/main" val="3640698401"/>
                  </a:ext>
                </a:extLst>
              </a:tr>
            </a:tbl>
          </a:graphicData>
        </a:graphic>
      </p:graphicFrame>
    </p:spTree>
    <p:extLst>
      <p:ext uri="{BB962C8B-B14F-4D97-AF65-F5344CB8AC3E}">
        <p14:creationId xmlns:p14="http://schemas.microsoft.com/office/powerpoint/2010/main" val="3659946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C5DDA-BDD2-2BCF-8266-3F28A52C21F5}"/>
              </a:ext>
            </a:extLst>
          </p:cNvPr>
          <p:cNvSpPr>
            <a:spLocks noGrp="1"/>
          </p:cNvSpPr>
          <p:nvPr>
            <p:ph type="title"/>
          </p:nvPr>
        </p:nvSpPr>
        <p:spPr/>
        <p:txBody>
          <a:bodyPr/>
          <a:lstStyle/>
          <a:p>
            <a:r>
              <a:rPr lang="en-US" dirty="0"/>
              <a:t>Semiconductor Manufacturing Tutorials</a:t>
            </a:r>
            <a:br>
              <a:rPr lang="en-US" dirty="0"/>
            </a:br>
            <a:r>
              <a:rPr lang="en-US" dirty="0"/>
              <a:t>Program Fees/Process</a:t>
            </a:r>
          </a:p>
        </p:txBody>
      </p:sp>
      <p:graphicFrame>
        <p:nvGraphicFramePr>
          <p:cNvPr id="4" name="Table 4">
            <a:extLst>
              <a:ext uri="{FF2B5EF4-FFF2-40B4-BE49-F238E27FC236}">
                <a16:creationId xmlns:a16="http://schemas.microsoft.com/office/drawing/2014/main" id="{8E42FE0B-3103-E59C-6E24-872079544B31}"/>
              </a:ext>
            </a:extLst>
          </p:cNvPr>
          <p:cNvGraphicFramePr>
            <a:graphicFrameLocks noGrp="1"/>
          </p:cNvGraphicFramePr>
          <p:nvPr>
            <p:ph sz="quarter" idx="13"/>
            <p:extLst>
              <p:ext uri="{D42A27DB-BD31-4B8C-83A1-F6EECF244321}">
                <p14:modId xmlns:p14="http://schemas.microsoft.com/office/powerpoint/2010/main" val="2562297604"/>
              </p:ext>
            </p:extLst>
          </p:nvPr>
        </p:nvGraphicFramePr>
        <p:xfrm>
          <a:off x="3657600" y="2281238"/>
          <a:ext cx="7810500" cy="4302760"/>
        </p:xfrm>
        <a:graphic>
          <a:graphicData uri="http://schemas.openxmlformats.org/drawingml/2006/table">
            <a:tbl>
              <a:tblPr firstRow="1" bandRow="1">
                <a:tableStyleId>{C083E6E3-FA7D-4D7B-A595-EF9225AFEA82}</a:tableStyleId>
              </a:tblPr>
              <a:tblGrid>
                <a:gridCol w="3905250">
                  <a:extLst>
                    <a:ext uri="{9D8B030D-6E8A-4147-A177-3AD203B41FA5}">
                      <a16:colId xmlns:a16="http://schemas.microsoft.com/office/drawing/2014/main" val="728584797"/>
                    </a:ext>
                  </a:extLst>
                </a:gridCol>
                <a:gridCol w="3905250">
                  <a:extLst>
                    <a:ext uri="{9D8B030D-6E8A-4147-A177-3AD203B41FA5}">
                      <a16:colId xmlns:a16="http://schemas.microsoft.com/office/drawing/2014/main" val="3831934621"/>
                    </a:ext>
                  </a:extLst>
                </a:gridCol>
              </a:tblGrid>
              <a:tr h="370840">
                <a:tc>
                  <a:txBody>
                    <a:bodyPr/>
                    <a:lstStyle/>
                    <a:p>
                      <a:r>
                        <a:rPr lang="en-US" b="1" dirty="0">
                          <a:solidFill>
                            <a:schemeClr val="bg1"/>
                          </a:solidFill>
                        </a:rPr>
                        <a:t>Industry Participant</a:t>
                      </a:r>
                    </a:p>
                  </a:txBody>
                  <a:tcPr/>
                </a:tc>
                <a:tc>
                  <a:txBody>
                    <a:bodyPr/>
                    <a:lstStyle/>
                    <a:p>
                      <a:r>
                        <a:rPr lang="en-US" b="1" dirty="0">
                          <a:solidFill>
                            <a:schemeClr val="bg1"/>
                          </a:solidFill>
                        </a:rPr>
                        <a:t>Rs.10,000/-+ GST</a:t>
                      </a:r>
                    </a:p>
                  </a:txBody>
                  <a:tcPr/>
                </a:tc>
                <a:extLst>
                  <a:ext uri="{0D108BD9-81ED-4DB2-BD59-A6C34878D82A}">
                    <a16:rowId xmlns:a16="http://schemas.microsoft.com/office/drawing/2014/main" val="1379254965"/>
                  </a:ext>
                </a:extLst>
              </a:tr>
              <a:tr h="370840">
                <a:tc>
                  <a:txBody>
                    <a:bodyPr/>
                    <a:lstStyle/>
                    <a:p>
                      <a:r>
                        <a:rPr lang="en-US" b="1" dirty="0">
                          <a:solidFill>
                            <a:schemeClr val="bg1"/>
                          </a:solidFill>
                        </a:rPr>
                        <a:t>Academic Participant ( please attach proof of institution/relationship)</a:t>
                      </a:r>
                    </a:p>
                  </a:txBody>
                  <a:tcPr/>
                </a:tc>
                <a:tc>
                  <a:txBody>
                    <a:bodyPr/>
                    <a:lstStyle/>
                    <a:p>
                      <a:r>
                        <a:rPr lang="en-US" b="1" dirty="0">
                          <a:solidFill>
                            <a:schemeClr val="bg1"/>
                          </a:solidFill>
                        </a:rPr>
                        <a:t>Rs.5000/-+ GST</a:t>
                      </a:r>
                    </a:p>
                  </a:txBody>
                  <a:tcPr/>
                </a:tc>
                <a:extLst>
                  <a:ext uri="{0D108BD9-81ED-4DB2-BD59-A6C34878D82A}">
                    <a16:rowId xmlns:a16="http://schemas.microsoft.com/office/drawing/2014/main" val="871035809"/>
                  </a:ext>
                </a:extLst>
              </a:tr>
              <a:tr h="370840">
                <a:tc>
                  <a:txBody>
                    <a:bodyPr/>
                    <a:lstStyle/>
                    <a:p>
                      <a:r>
                        <a:rPr lang="en-US" sz="1600" b="1" dirty="0">
                          <a:solidFill>
                            <a:schemeClr val="bg1"/>
                          </a:solidFill>
                        </a:rPr>
                        <a:t>Process</a:t>
                      </a:r>
                    </a:p>
                  </a:txBody>
                  <a:tcPr/>
                </a:tc>
                <a:tc>
                  <a:txBody>
                    <a:bodyPr/>
                    <a:lstStyle/>
                    <a:p>
                      <a:r>
                        <a:rPr lang="en-US" sz="1600" dirty="0">
                          <a:solidFill>
                            <a:schemeClr val="bg1"/>
                          </a:solidFill>
                        </a:rPr>
                        <a:t>Please register at the following link</a:t>
                      </a:r>
                    </a:p>
                    <a:p>
                      <a:r>
                        <a:rPr lang="en-US" sz="1600" dirty="0">
                          <a:solidFill>
                            <a:schemeClr val="bg1"/>
                          </a:solidFill>
                        </a:rPr>
                        <a:t>(Townscript.com)</a:t>
                      </a:r>
                    </a:p>
                    <a:p>
                      <a:endParaRPr lang="en-US" sz="1600" dirty="0">
                        <a:solidFill>
                          <a:schemeClr val="bg1"/>
                        </a:solidFill>
                      </a:endParaRPr>
                    </a:p>
                  </a:txBody>
                  <a:tcPr/>
                </a:tc>
                <a:extLst>
                  <a:ext uri="{0D108BD9-81ED-4DB2-BD59-A6C34878D82A}">
                    <a16:rowId xmlns:a16="http://schemas.microsoft.com/office/drawing/2014/main" val="3224666419"/>
                  </a:ext>
                </a:extLst>
              </a:tr>
              <a:tr h="370840">
                <a:tc>
                  <a:txBody>
                    <a:bodyPr/>
                    <a:lstStyle/>
                    <a:p>
                      <a:r>
                        <a:rPr lang="en-US" sz="1600" b="1" dirty="0">
                          <a:solidFill>
                            <a:schemeClr val="bg1"/>
                          </a:solidFill>
                        </a:rPr>
                        <a:t>Payment Process</a:t>
                      </a:r>
                    </a:p>
                  </a:txBody>
                  <a:tcPr/>
                </a:tc>
                <a:tc>
                  <a:txBody>
                    <a:bodyPr/>
                    <a:lstStyle/>
                    <a:p>
                      <a:r>
                        <a:rPr lang="en-US" sz="1600" dirty="0">
                          <a:solidFill>
                            <a:schemeClr val="bg1"/>
                          </a:solidFill>
                        </a:rPr>
                        <a:t>Please make online payment at the registration link (Townscript.com)</a:t>
                      </a:r>
                    </a:p>
                  </a:txBody>
                  <a:tcPr/>
                </a:tc>
                <a:extLst>
                  <a:ext uri="{0D108BD9-81ED-4DB2-BD59-A6C34878D82A}">
                    <a16:rowId xmlns:a16="http://schemas.microsoft.com/office/drawing/2014/main" val="1257098271"/>
                  </a:ext>
                </a:extLst>
              </a:tr>
              <a:tr h="370840">
                <a:tc>
                  <a:txBody>
                    <a:bodyPr/>
                    <a:lstStyle/>
                    <a:p>
                      <a:r>
                        <a:rPr lang="en-US" sz="1600" b="1" dirty="0">
                          <a:solidFill>
                            <a:schemeClr val="bg1"/>
                          </a:solidFill>
                        </a:rPr>
                        <a:t>Terms &amp; Conditions</a:t>
                      </a:r>
                    </a:p>
                  </a:txBody>
                  <a:tcPr/>
                </a:tc>
                <a:tc>
                  <a:txBody>
                    <a:bodyPr/>
                    <a:lstStyle/>
                    <a:p>
                      <a:pPr marL="342900" indent="-342900">
                        <a:buAutoNum type="arabicPeriod"/>
                      </a:pPr>
                      <a:r>
                        <a:rPr lang="en-US" sz="1600" dirty="0">
                          <a:solidFill>
                            <a:schemeClr val="bg1"/>
                          </a:solidFill>
                        </a:rPr>
                        <a:t>This amount will cover program participation with lunch, morning and evening high tea</a:t>
                      </a:r>
                    </a:p>
                  </a:txBody>
                  <a:tcPr/>
                </a:tc>
                <a:extLst>
                  <a:ext uri="{0D108BD9-81ED-4DB2-BD59-A6C34878D82A}">
                    <a16:rowId xmlns:a16="http://schemas.microsoft.com/office/drawing/2014/main" val="614446750"/>
                  </a:ext>
                </a:extLst>
              </a:tr>
              <a:tr h="370840">
                <a:tc>
                  <a:txBody>
                    <a:bodyPr/>
                    <a:lstStyle/>
                    <a:p>
                      <a:endParaRPr lang="en-US" sz="1600" b="1" dirty="0">
                        <a:solidFill>
                          <a:schemeClr val="bg1"/>
                        </a:solidFill>
                      </a:endParaRPr>
                    </a:p>
                  </a:txBody>
                  <a:tcPr/>
                </a:tc>
                <a:tc>
                  <a:txBody>
                    <a:bodyPr/>
                    <a:lstStyle/>
                    <a:p>
                      <a:pPr marL="342900" indent="-342900">
                        <a:buFont typeface="+mj-lt"/>
                        <a:buAutoNum type="arabicPeriod" startAt="2"/>
                      </a:pPr>
                      <a:r>
                        <a:rPr lang="en-US" sz="1600" kern="1200" dirty="0">
                          <a:solidFill>
                            <a:schemeClr val="bg1"/>
                          </a:solidFill>
                          <a:latin typeface="+mn-lt"/>
                          <a:ea typeface="+mn-ea"/>
                          <a:cs typeface="+mn-cs"/>
                        </a:rPr>
                        <a:t>Soft copy of program presentation content will be shared. However, licensed videos and copyrighted material will not be shared.</a:t>
                      </a:r>
                    </a:p>
                  </a:txBody>
                  <a:tcPr/>
                </a:tc>
                <a:extLst>
                  <a:ext uri="{0D108BD9-81ED-4DB2-BD59-A6C34878D82A}">
                    <a16:rowId xmlns:a16="http://schemas.microsoft.com/office/drawing/2014/main" val="3366290019"/>
                  </a:ext>
                </a:extLst>
              </a:tr>
            </a:tbl>
          </a:graphicData>
        </a:graphic>
      </p:graphicFrame>
    </p:spTree>
    <p:extLst>
      <p:ext uri="{BB962C8B-B14F-4D97-AF65-F5344CB8AC3E}">
        <p14:creationId xmlns:p14="http://schemas.microsoft.com/office/powerpoint/2010/main" val="3562084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486400" cy="3291840"/>
          </a:xfrm>
        </p:spPr>
        <p:txBody>
          <a:bodyPr/>
          <a:lstStyle/>
          <a:p>
            <a:r>
              <a:rPr lang="en-US" dirty="0"/>
              <a:t>Contact:</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type="body" sz="quarter" idx="11"/>
          </p:nvPr>
        </p:nvSpPr>
        <p:spPr>
          <a:xfrm>
            <a:off x="594360" y="4549552"/>
            <a:ext cx="5486400" cy="1645920"/>
          </a:xfrm>
        </p:spPr>
        <p:txBody>
          <a:bodyPr/>
          <a:lstStyle/>
          <a:p>
            <a:r>
              <a:rPr lang="en-US" dirty="0"/>
              <a:t>Program Coordinator @ ESSCI</a:t>
            </a:r>
          </a:p>
          <a:p>
            <a:r>
              <a:rPr lang="en-US" dirty="0"/>
              <a:t>Varun Bhatia</a:t>
            </a:r>
          </a:p>
          <a:p>
            <a:r>
              <a:rPr lang="en-US" dirty="0"/>
              <a:t>varun@essci-india.org</a:t>
            </a:r>
          </a:p>
          <a:p>
            <a:r>
              <a:rPr lang="en-US" dirty="0"/>
              <a:t> </a:t>
            </a:r>
          </a:p>
        </p:txBody>
      </p:sp>
    </p:spTree>
    <p:extLst>
      <p:ext uri="{BB962C8B-B14F-4D97-AF65-F5344CB8AC3E}">
        <p14:creationId xmlns:p14="http://schemas.microsoft.com/office/powerpoint/2010/main" val="4261132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1BE03-C57E-047B-5F5E-EB38E6328F6D}"/>
              </a:ext>
            </a:extLst>
          </p:cNvPr>
          <p:cNvSpPr>
            <a:spLocks noGrp="1"/>
          </p:cNvSpPr>
          <p:nvPr>
            <p:ph type="ctrTitle"/>
          </p:nvPr>
        </p:nvSpPr>
        <p:spPr/>
        <p:txBody>
          <a:bodyPr/>
          <a:lstStyle/>
          <a:p>
            <a:r>
              <a:rPr lang="en-US" dirty="0"/>
              <a:t>Annexure Pack</a:t>
            </a:r>
          </a:p>
        </p:txBody>
      </p:sp>
      <p:sp>
        <p:nvSpPr>
          <p:cNvPr id="3" name="Text Placeholder 2">
            <a:extLst>
              <a:ext uri="{FF2B5EF4-FFF2-40B4-BE49-F238E27FC236}">
                <a16:creationId xmlns:a16="http://schemas.microsoft.com/office/drawing/2014/main" id="{34D6D147-9D7B-0BFC-F4B1-EA22FD7B3853}"/>
              </a:ext>
            </a:extLst>
          </p:cNvPr>
          <p:cNvSpPr>
            <a:spLocks noGrp="1"/>
          </p:cNvSpPr>
          <p:nvPr>
            <p:ph type="body" sz="quarter" idx="11"/>
          </p:nvPr>
        </p:nvSpPr>
        <p:spPr>
          <a:xfrm>
            <a:off x="594359" y="4549552"/>
            <a:ext cx="7282815" cy="1645920"/>
          </a:xfrm>
        </p:spPr>
        <p:txBody>
          <a:bodyPr/>
          <a:lstStyle/>
          <a:p>
            <a:r>
              <a:rPr lang="en-US" dirty="0"/>
              <a:t>Week Schedule</a:t>
            </a:r>
          </a:p>
          <a:p>
            <a:r>
              <a:rPr lang="en-US" dirty="0"/>
              <a:t>Tentative WFD schedule 12 Sept 10am</a:t>
            </a:r>
          </a:p>
          <a:p>
            <a:r>
              <a:rPr lang="en-US" dirty="0"/>
              <a:t>Tentative Job Fair schedule 11 Sept post lunch</a:t>
            </a:r>
          </a:p>
          <a:p>
            <a:r>
              <a:rPr lang="en-US" dirty="0"/>
              <a:t>AICTE curriculum for Semiconductor Manufacturing</a:t>
            </a:r>
          </a:p>
          <a:p>
            <a:r>
              <a:rPr lang="en-US" dirty="0"/>
              <a:t>ESSCI NOS for Semiconductors</a:t>
            </a:r>
          </a:p>
        </p:txBody>
      </p:sp>
    </p:spTree>
    <p:extLst>
      <p:ext uri="{BB962C8B-B14F-4D97-AF65-F5344CB8AC3E}">
        <p14:creationId xmlns:p14="http://schemas.microsoft.com/office/powerpoint/2010/main" val="3462001063"/>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2.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B194E-8B30-4377-8C59-ECFB902D2A26}">
  <ds:schemaRefs>
    <ds:schemaRef ds:uri="http://schemas.microsoft.com/office/infopath/2007/PartnerControls"/>
    <ds:schemaRef ds:uri="http://schemas.microsoft.com/office/2006/metadata/properties"/>
    <ds:schemaRef ds:uri="http://schemas.microsoft.com/office/2006/documentManagement/types"/>
    <ds:schemaRef ds:uri="http://schemas.microsoft.com/sharepoint/v3"/>
    <ds:schemaRef ds:uri="230e9df3-be65-4c73-a93b-d1236ebd677e"/>
    <ds:schemaRef ds:uri="http://purl.org/dc/terms/"/>
    <ds:schemaRef ds:uri="http://purl.org/dc/elements/1.1/"/>
    <ds:schemaRef ds:uri="16c05727-aa75-4e4a-9b5f-8a80a1165891"/>
    <ds:schemaRef ds:uri="http://purl.org/dc/dcmitype/"/>
    <ds:schemaRef ds:uri="http://schemas.openxmlformats.org/package/2006/metadata/core-properties"/>
    <ds:schemaRef ds:uri="71af3243-3dd4-4a8d-8c0d-dd76da1f02a5"/>
    <ds:schemaRef ds:uri="http://www.w3.org/XML/1998/namespac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{7514097A-AF88-4B1B-B671-E4CF146F16B8}tf78853419_win32</Template>
  <TotalTime>718</TotalTime>
  <Words>1215</Words>
  <Application>Microsoft Office PowerPoint</Application>
  <PresentationFormat>Widescreen</PresentationFormat>
  <Paragraphs>163</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Book</vt:lpstr>
      <vt:lpstr>Franklin Gothic Demi</vt:lpstr>
      <vt:lpstr>Custom</vt:lpstr>
      <vt:lpstr>Semiconductor Manufacturing Tutorials</vt:lpstr>
      <vt:lpstr>SEMICON India’24 Week Schedule 9-14 Sept</vt:lpstr>
      <vt:lpstr>Semiconductor Manufacturing Tutorials</vt:lpstr>
      <vt:lpstr>Industrial Safety for Semiconductors&amp;Display</vt:lpstr>
      <vt:lpstr>Vacuum Technology for Semiconductors&amp;Display</vt:lpstr>
      <vt:lpstr>Semiconductor Manufacturing Tutorials Value-Proposition</vt:lpstr>
      <vt:lpstr>Semiconductor Manufacturing Tutorials Program Fees/Process</vt:lpstr>
      <vt:lpstr>Contact:</vt:lpstr>
      <vt:lpstr>Annexure Pack</vt:lpstr>
      <vt:lpstr>SEMICON India’24 Week Schedule 9-14 Sept</vt:lpstr>
      <vt:lpstr>11 Sept Day 1. Semicon Job fair Tentative/ indicative program</vt:lpstr>
      <vt:lpstr>12 Sept Day 2. Conference (Smart WFD)  10-1130am  WFD-&gt; Work Force Development for Semiconductor  </vt:lpstr>
      <vt:lpstr>Curriculum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Brainstorming w/ ESSCI</dc:title>
  <dc:creator>Ashwini Aggarwal</dc:creator>
  <cp:lastModifiedBy>Ashwini Aggarwal</cp:lastModifiedBy>
  <cp:revision>8</cp:revision>
  <cp:lastPrinted>2024-06-22T07:52:54Z</cp:lastPrinted>
  <dcterms:created xsi:type="dcterms:W3CDTF">2024-05-30T02:47:24Z</dcterms:created>
  <dcterms:modified xsi:type="dcterms:W3CDTF">2024-07-28T03:46:48Z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